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Roboto Slab"/>
      <p:regular r:id="rId48"/>
      <p:bold r:id="rId49"/>
    </p:embeddedFont>
    <p:embeddedFont>
      <p:font typeface="Roboto"/>
      <p:regular r:id="rId50"/>
      <p:bold r:id="rId51"/>
      <p:italic r:id="rId52"/>
      <p:boldItalic r:id="rId53"/>
    </p:embeddedFont>
    <p:embeddedFont>
      <p:font typeface="Corbel"/>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Slab-regular.fntdata"/><Relationship Id="rId47" Type="http://schemas.openxmlformats.org/officeDocument/2006/relationships/slide" Target="slides/slide42.xml"/><Relationship Id="rId49" Type="http://schemas.openxmlformats.org/officeDocument/2006/relationships/font" Target="fonts/RobotoSlab-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Corbel-bold.fntdata"/><Relationship Id="rId10" Type="http://schemas.openxmlformats.org/officeDocument/2006/relationships/slide" Target="slides/slide5.xml"/><Relationship Id="rId54" Type="http://schemas.openxmlformats.org/officeDocument/2006/relationships/font" Target="fonts/Corbel-regular.fntdata"/><Relationship Id="rId13" Type="http://schemas.openxmlformats.org/officeDocument/2006/relationships/slide" Target="slides/slide8.xml"/><Relationship Id="rId57" Type="http://schemas.openxmlformats.org/officeDocument/2006/relationships/font" Target="fonts/Corbel-boldItalic.fntdata"/><Relationship Id="rId12" Type="http://schemas.openxmlformats.org/officeDocument/2006/relationships/slide" Target="slides/slide7.xml"/><Relationship Id="rId56" Type="http://schemas.openxmlformats.org/officeDocument/2006/relationships/font" Target="fonts/Corbel-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karshzingade/image-similarity-using-deep-ranking-c1bd83855978"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Social_network_analysis_softwar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OVID-19-CTI-LEAGUE/PRIVATE_DISINFORMATION/tree/master/data_collection"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odularity_(network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networkx.lanl.gov/reference/algorithms.centrality.html"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Six_degrees_of_separation" TargetMode="External"/><Relationship Id="rId3" Type="http://schemas.openxmlformats.org/officeDocument/2006/relationships/hyperlink" Target="http://networkx.lanl.gov/reference/algorithms.community.html"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aculty.ucr.edu/~hanneman/nettext/C11_Cliques.html#nclique" TargetMode="External"/><Relationship Id="rId3" Type="http://schemas.openxmlformats.org/officeDocument/2006/relationships/hyperlink" Target="http://faculty.ucr.edu/~hanneman/nettext/C11_Cliques.html#nclique"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l.ocks.org/mbostock/4062045" TargetMode="External"/><Relationship Id="rId3" Type="http://schemas.openxmlformats.org/officeDocument/2006/relationships/hyperlink" Target="http://www.visual-literacy.org/periodic_table/periodic_table.html"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ost.ocks.org/mike/uberdata/" TargetMode="External"/><Relationship Id="rId3" Type="http://schemas.openxmlformats.org/officeDocument/2006/relationships/hyperlink" Target="http://bl.ocks.org/mbostock/7607999" TargetMode="External"/><Relationship Id="rId4" Type="http://schemas.openxmlformats.org/officeDocument/2006/relationships/hyperlink" Target="http://bl.ocks.org/mbostock/7607999"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ost.ocks.org/mike/miserables/" TargetMode="External"/><Relationship Id="rId3" Type="http://schemas.openxmlformats.org/officeDocument/2006/relationships/hyperlink" Target="https://bost.ocks.org/mike/miserables/"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s.cmu.edu/~ckingsf/bioinfo-lectures/modularity.pdf"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npr.org/2009/04/24/110997398/visualizing-the-u-s-electric-grid" TargetMode="External"/><Relationship Id="rId3" Type="http://schemas.openxmlformats.org/officeDocument/2006/relationships/hyperlink" Target="https://www.tfl.gov.uk/"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oaxy.iuni.iu.edu/#query=vaccination&amp;sort=mixed&amp;type=Twitter&amp;lang="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ise.99acres.com/search-rankings/multiple-entities-phrase-based-auto-complet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onathanstray.com/a-full-text-visualization-of-the-iraq-war-logs" TargetMode="External"/><Relationship Id="rId3" Type="http://schemas.openxmlformats.org/officeDocument/2006/relationships/hyperlink" Target="http://jonathanstray.com/a-full-text-visualization-of-the-iraq-war-log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Welcome. This training is designed to frame a training route for people wanting to do tactical disinformation data science.  Why this series? To:</a:t>
            </a:r>
            <a:endParaRPr/>
          </a:p>
          <a:p>
            <a:pPr indent="-298450" lvl="0" marL="457200" rtl="0" algn="l">
              <a:lnSpc>
                <a:spcPct val="100000"/>
              </a:lnSpc>
              <a:spcBef>
                <a:spcPts val="0"/>
              </a:spcBef>
              <a:spcAft>
                <a:spcPts val="0"/>
              </a:spcAft>
              <a:buSzPts val="1100"/>
              <a:buChar char="●"/>
            </a:pPr>
            <a:r>
              <a:rPr lang="en">
                <a:solidFill>
                  <a:schemeClr val="dk1"/>
                </a:solidFill>
                <a:latin typeface="Roboto"/>
                <a:ea typeface="Roboto"/>
                <a:cs typeface="Roboto"/>
                <a:sym typeface="Roboto"/>
              </a:rPr>
              <a:t>Set the art for real-time disinformation data science</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Train disinfo team in useful data science skills</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Get feedback and new ideas on what we do</a:t>
            </a:r>
            <a:endParaRPr>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Practice SJ’s university course</a:t>
            </a:r>
            <a:endParaRPr>
              <a:solidFill>
                <a:schemeClr val="dk1"/>
              </a:solidFill>
              <a:latin typeface="Roboto"/>
              <a:ea typeface="Roboto"/>
              <a:cs typeface="Roboto"/>
              <a:sym typeface="Roboto"/>
            </a:endParaRPr>
          </a:p>
          <a:p>
            <a:pPr indent="0" lvl="0" marL="0" rtl="0" algn="l">
              <a:lnSpc>
                <a:spcPct val="115000"/>
              </a:lnSpc>
              <a:spcBef>
                <a:spcPts val="1600"/>
              </a:spcBef>
              <a:spcAft>
                <a:spcPts val="1600"/>
              </a:spcAft>
              <a:buSzPts val="1100"/>
              <a:buNone/>
            </a:pPr>
            <a:r>
              <a:rPr lang="en">
                <a:solidFill>
                  <a:schemeClr val="dk1"/>
                </a:solidFill>
                <a:latin typeface="Roboto"/>
                <a:ea typeface="Roboto"/>
                <a:cs typeface="Roboto"/>
                <a:sym typeface="Roboto"/>
              </a:rPr>
              <a:t>So as always, all comments, corrections, additions welcomed.  Released CC-by-SA: please use this work yourself, but please also attribute it back to the CogSecCollab.</a:t>
            </a:r>
            <a:endParaRPr>
              <a:solidFill>
                <a:schemeClr val="dk1"/>
              </a:solidFill>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Lots of ways to compare images</a:t>
            </a:r>
            <a:endParaRPr/>
          </a:p>
          <a:p>
            <a:pPr indent="-298450" lvl="0" marL="457200" rtl="0" algn="l">
              <a:lnSpc>
                <a:spcPct val="100000"/>
              </a:lnSpc>
              <a:spcBef>
                <a:spcPts val="0"/>
              </a:spcBef>
              <a:spcAft>
                <a:spcPts val="0"/>
              </a:spcAft>
              <a:buSzPts val="1100"/>
              <a:buChar char="●"/>
            </a:pPr>
            <a:r>
              <a:rPr lang="en"/>
              <a:t>Getting label probabilities from something like Rekognition</a:t>
            </a:r>
            <a:endParaRPr/>
          </a:p>
          <a:p>
            <a:pPr indent="-298450" lvl="0" marL="457200" rtl="0" algn="l">
              <a:lnSpc>
                <a:spcPct val="100000"/>
              </a:lnSpc>
              <a:spcBef>
                <a:spcPts val="0"/>
              </a:spcBef>
              <a:spcAft>
                <a:spcPts val="0"/>
              </a:spcAft>
              <a:buSzPts val="1100"/>
              <a:buChar char="●"/>
            </a:pPr>
            <a:r>
              <a:rPr lang="en"/>
              <a:t>Deep ranking e.g. </a:t>
            </a:r>
            <a:r>
              <a:rPr lang="en" u="sng">
                <a:solidFill>
                  <a:schemeClr val="hlink"/>
                </a:solidFill>
                <a:hlinkClick r:id="rId2"/>
              </a:rPr>
              <a:t>https://medium.com/@akarshzingade/image-similarity-using-deep-ranking-c1bd83855978</a:t>
            </a:r>
            <a:endParaRPr/>
          </a:p>
          <a:p>
            <a:pPr indent="0" lvl="0" marL="0" rtl="0" algn="l">
              <a:lnSpc>
                <a:spcPct val="100000"/>
              </a:lnSpc>
              <a:spcBef>
                <a:spcPts val="0"/>
              </a:spcBef>
              <a:spcAft>
                <a:spcPts val="0"/>
              </a:spcAft>
              <a:buSzPts val="1100"/>
              <a:buNone/>
            </a:pPr>
            <a:r>
              <a:rPr lang="en"/>
              <a:t>But it can all be converted into networks in the end…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We’re going to be dealing with simple networks. These each have features, that we need to be able to name.</a:t>
            </a:r>
            <a:endParaRPr sz="850"/>
          </a:p>
          <a:p>
            <a:pPr indent="-165100" lvl="0" marL="177800" rtl="0" algn="l">
              <a:lnSpc>
                <a:spcPct val="115000"/>
              </a:lnSpc>
              <a:spcBef>
                <a:spcPts val="0"/>
              </a:spcBef>
              <a:spcAft>
                <a:spcPts val="0"/>
              </a:spcAft>
              <a:buSzPts val="1100"/>
              <a:buNone/>
            </a:pPr>
            <a:r>
              <a:rPr lang="en" sz="850"/>
              <a:t>Node: object in the network (e.g. two people)</a:t>
            </a:r>
            <a:endParaRPr sz="850"/>
          </a:p>
          <a:p>
            <a:pPr indent="-165100" lvl="0" marL="177800" rtl="0" algn="l">
              <a:lnSpc>
                <a:spcPct val="115000"/>
              </a:lnSpc>
              <a:spcBef>
                <a:spcPts val="0"/>
              </a:spcBef>
              <a:spcAft>
                <a:spcPts val="0"/>
              </a:spcAft>
              <a:buSzPts val="1100"/>
              <a:buNone/>
            </a:pPr>
            <a:r>
              <a:rPr lang="en" sz="850"/>
              <a:t>Edge: link between two objects (e.g. a friendship)</a:t>
            </a:r>
            <a:endParaRPr sz="850"/>
          </a:p>
          <a:p>
            <a:pPr indent="-165100" lvl="0" marL="177800" rtl="0" algn="l">
              <a:lnSpc>
                <a:spcPct val="115000"/>
              </a:lnSpc>
              <a:spcBef>
                <a:spcPts val="0"/>
              </a:spcBef>
              <a:spcAft>
                <a:spcPts val="0"/>
              </a:spcAft>
              <a:buSzPts val="1100"/>
              <a:buNone/>
            </a:pPr>
            <a:r>
              <a:rPr lang="en" sz="850"/>
              <a:t>Directed edge: link for a relationship that just goes one way (e.g. a ‘friends’ b, but b doesn’t ‘friend’ a).</a:t>
            </a:r>
            <a:endParaRPr sz="850"/>
          </a:p>
          <a:p>
            <a:pPr indent="-165100" lvl="0" marL="177800" rtl="0" algn="l">
              <a:lnSpc>
                <a:spcPct val="115000"/>
              </a:lnSpc>
              <a:spcBef>
                <a:spcPts val="0"/>
              </a:spcBef>
              <a:spcAft>
                <a:spcPts val="0"/>
              </a:spcAft>
              <a:buSzPts val="1100"/>
              <a:buNone/>
            </a:pPr>
            <a:r>
              <a:rPr lang="en" sz="850"/>
              <a:t>Clique: set of nodes where every node in the clique is connected every other node in the clique.</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Longer list:</a:t>
            </a:r>
            <a:r>
              <a:rPr lang="en" sz="850" u="sng">
                <a:solidFill>
                  <a:schemeClr val="hlink"/>
                </a:solidFill>
                <a:hlinkClick r:id="rId2"/>
              </a:rPr>
              <a:t> http://en.wikipedia.org/wiki/Social_network_analysis_software</a:t>
            </a:r>
            <a:endParaRPr sz="850" u="sng">
              <a:solidFill>
                <a:srgbClr val="42C7DA"/>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https://github.com/COVID-19-CTI-LEAGUE/PRIVATE_DISINFORMATION/tree/master/data_collection</a:t>
            </a:r>
            <a:endParaRPr/>
          </a:p>
          <a:p>
            <a:pPr indent="0" lvl="0" marL="0" rtl="0" algn="l">
              <a:lnSpc>
                <a:spcPct val="100000"/>
              </a:lnSpc>
              <a:spcBef>
                <a:spcPts val="0"/>
              </a:spcBef>
              <a:spcAft>
                <a:spcPts val="0"/>
              </a:spcAft>
              <a:buSzPts val="1100"/>
              <a:buNone/>
            </a:pPr>
            <a:r>
              <a:rPr lang="en"/>
              <a:t>The filename?  Because the code we based it on was from Andy Patel, @r0zetta, from FSecure - one of the disinformation data scientists you should be following if you’re interested in how this works.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t>Modularity:  how strongly connected groups of nodes are.  Highly modular graphs have really strongly connected cliques with weak connections between them. </a:t>
            </a:r>
            <a:r>
              <a:rPr lang="en" u="sng">
                <a:solidFill>
                  <a:schemeClr val="hlink"/>
                </a:solidFill>
                <a:hlinkClick r:id="rId2"/>
              </a:rPr>
              <a:t>https://en.wikipedia.org/wiki/Modularity_(networks)</a:t>
            </a:r>
            <a:endParaRPr/>
          </a:p>
          <a:p>
            <a:pPr indent="0" lvl="0" marL="0" rtl="0" algn="l">
              <a:lnSpc>
                <a:spcPct val="115000"/>
              </a:lnSpc>
              <a:spcBef>
                <a:spcPts val="1600"/>
              </a:spcBef>
              <a:spcAft>
                <a:spcPts val="0"/>
              </a:spcAft>
              <a:buSzPts val="1100"/>
              <a:buNone/>
            </a:pPr>
            <a:r>
              <a:rPr lang="en"/>
              <a:t>Degree: how many links each node has</a:t>
            </a:r>
            <a:endParaRPr/>
          </a:p>
          <a:p>
            <a:pPr indent="0" lvl="0" marL="0" rtl="0" algn="l">
              <a:lnSpc>
                <a:spcPct val="115000"/>
              </a:lnSpc>
              <a:spcBef>
                <a:spcPts val="1600"/>
              </a:spcBef>
              <a:spcAft>
                <a:spcPts val="160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AKA DS4DR</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Dataset grabbed from Twitter on 2020-07-11; datagrab stopped partway through (there’s a *lot* of it).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We’re going to look at the same network, using all the different ways that network tools could represent it.  First up: a diagram, basically a visualisation of all the network’s node and links.  Diagrams are good for explaining a network (and can be interactive)</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An adjacency matrix is an n by n grid, with 1 row and 1 column for each network node,  a “1” everywhere a link exists, and a ‘0’ everywhere else.  Adjacency matrices are good for representing dense graphs (i.e. graphs with lots of links between nodes).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You can also represent ‘sparse’ graphs using an adjacency matrix, but these will have lots and lots of zeros in them.  The Python scipy.sparse library is useful is you want to represent very large sparse matrices, without taking up huge amounts of memory.</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An adjacency list is a list of a the nodes, with a list of all the nodes connected to each of them. </a:t>
            </a:r>
            <a:endParaRPr sz="850"/>
          </a:p>
          <a:p>
            <a:pPr indent="0" lvl="0" marL="0" rtl="0" algn="l">
              <a:lnSpc>
                <a:spcPct val="115000"/>
              </a:lnSpc>
              <a:spcBef>
                <a:spcPts val="0"/>
              </a:spcBef>
              <a:spcAft>
                <a:spcPts val="0"/>
              </a:spcAft>
              <a:buSzPts val="1100"/>
              <a:buNone/>
            </a:pPr>
            <a:r>
              <a:rPr lang="en" sz="850"/>
              <a:t>An adjacency list is good for representing sparse graphs (e.g. social networks tend to be sparse), and is the main network representation used by NetworkX.</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An edge list is a list of all the connections between nodes.  This is a good general network representation.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You’ll also find networks described in mathematical terms, e.g. as “G = (V,E,e)” where G is the network (‘graph’), V are the nodes (‘vertices’); E are the edges and e is the relationship (‘mapping’) between edges and nodes.  Networks are covered by areas of maths that include Graph Theory. </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So let’s try some of this.  NetworkX produces ugly graphs, but has a good set of network analysis tools.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(NB if you want a directed graph, use nx.DiGraph() )</a:t>
            </a:r>
            <a:endParaRPr sz="85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and now you can do G.nodes and G.edges to see what’s in your graph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NB </a:t>
            </a:r>
            <a:r>
              <a:rPr lang="en" sz="850"/>
              <a:t>NetworkX has visualisations: import matplotlib, and use nx.draw(G) to see them. They’re not pretty:  when humans draw graphs, they generally think about where to put the nodes, minimise the number of links crossing over each other, make them pretty.  Computers don’t think that way, so don’t be surprised if NetworkX draws something that doesn’t look, on the surface, anything like your graph.   “Making it pretty” is one of the reasons that we use packages like Gephi to visualise graphs (another is “make it easier to spot patterns in this graph”). </a:t>
            </a:r>
            <a:endParaRPr sz="85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care about all of these in disinfo.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Centrality is all about power.  And there are different types of power.  The simplest form of centrality is degree centrality, e.g. how many links connect directly to each node.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NetworkX centrality functions are here: </a:t>
            </a:r>
            <a:r>
              <a:rPr lang="en" sz="850" u="sng">
                <a:solidFill>
                  <a:schemeClr val="hlink"/>
                </a:solidFill>
                <a:hlinkClick r:id="rId2"/>
              </a:rPr>
              <a:t> http://networkx.lanl.gov/reference/algorithms.centrality.html</a:t>
            </a:r>
            <a:r>
              <a:rPr lang="en" sz="850"/>
              <a:t>  Note that degree centrality is normalized (divided) by the largest possible number of connections per node: in this case, 9.</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Degree centrality is not a great measure of power: a more important measures may be the number of nodes that each node can easily reach, and it’s possible that the highest-ranked node by degree centrality is part of a clique that’s not well connected to the outside world. </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Between = how many nodes are there between two nodes?</a:t>
            </a:r>
            <a:endParaRPr sz="850"/>
          </a:p>
          <a:p>
            <a:pPr indent="0" lvl="0" marL="0" rtl="0" algn="l">
              <a:lnSpc>
                <a:spcPct val="115000"/>
              </a:lnSpc>
              <a:spcBef>
                <a:spcPts val="0"/>
              </a:spcBef>
              <a:spcAft>
                <a:spcPts val="0"/>
              </a:spcAft>
              <a:buSzPts val="1100"/>
              <a:buNone/>
            </a:pPr>
            <a:r>
              <a:rPr lang="en" sz="850"/>
              <a:t>Nodes with high betweenness have influence over the flow of information or goods through a network: they bridge separate communities (good) but also often are a single point of failure in communications between those communities (bad).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Betweenness = (number of shortest paths including n / total number of shortest paths) / number of pairs of nodes</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Read the blogpost btw - it’s a lovely description of what happens in data science.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Closeness = has the shortest average path to all other nodes in the network. Nodes with high closeness have great influence over the rest of the network, especially if influence diminishes with path length; these points are also good places to observe all information flows from.</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Closeness = sum(distance to each other node) / (number of nodes-1) </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Eigenvector centrality measures how much influence a node has in the whole network, taking account of their connections to other highly-connected nodes.  These are the “kings” of your network - they might not have great closeness or betweenness, but they do wield a lot of influence. The algorithm behind Google search, PageRank, is based on eigenvector centrality.</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NB Eigenvector centrality algorithms are complex, and won’t always give you a solution.</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“Small world theory” = there are roughly 6 steps on the shortest path between each pair of nodes in the world (see also “6 degrees of Kevin Bacon”</a:t>
            </a:r>
            <a:r>
              <a:rPr lang="en" sz="850" u="sng">
                <a:solidFill>
                  <a:schemeClr val="hlink"/>
                </a:solidFill>
                <a:hlinkClick r:id="rId2"/>
              </a:rPr>
              <a:t> http://en.wikipedia.org/wiki/Six_degrees_of_separation</a:t>
            </a:r>
            <a:r>
              <a:rPr lang="en" sz="850"/>
              <a:t>).  The maths works out at roughly s = ln(n)/ln(k) where n is the population size and k is the average number of connections per node. For k=30, s is usually roughly 6.</a:t>
            </a:r>
            <a:endParaRPr sz="850"/>
          </a:p>
          <a:p>
            <a:pPr indent="0" lvl="0" marL="0" rtl="0" algn="l">
              <a:lnSpc>
                <a:spcPct val="115000"/>
              </a:lnSpc>
              <a:spcBef>
                <a:spcPts val="0"/>
              </a:spcBef>
              <a:spcAft>
                <a:spcPts val="0"/>
              </a:spcAft>
              <a:buSzPts val="1100"/>
              <a:buNone/>
            </a:pPr>
            <a:r>
              <a:rPr lang="en" sz="850"/>
              <a:t>NetworkX community functions:</a:t>
            </a:r>
            <a:r>
              <a:rPr lang="en" sz="850" u="sng">
                <a:solidFill>
                  <a:schemeClr val="hlink"/>
                </a:solidFill>
                <a:hlinkClick r:id="rId3"/>
              </a:rPr>
              <a:t> http://networkx.lanl.gov/reference/algorithms.community.html</a:t>
            </a:r>
            <a:endParaRPr sz="850" u="sng">
              <a:solidFill>
                <a:srgbClr val="42C7DA"/>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These are group measures based on the numbers of links. The K-core is defined as: Every node in the clique is connected to K or more other nodes in the clique.</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Clique-level analysis and node-level analysis interact with each other, e.g. if you find a set of cliques in a network, you can then look for and use the central nodes in those cliques.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In this graph, the largest cliques have 4 nodes in them: for instance, the nodes in the pink box are all connected to each other.  There are two 4-cliques in this diagram ([[0,2,3,5],[1,3,4,6]]), two 3-cliques: [[0,1,3],[0,1,9]], and two 2-cliques: [[7,8],[8,9]].   The largest k-cores is a 2-core, with the green box around it: [0,1,2,3,4,5,6,9].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K-cores and cliques don’t always find the natural cliques in a graph (especially one containing human relationship).  N-cliques: “friend of friend” cliques; use Bron and Kerbosch algorithm.  Issues include nodes that contribute to the clique aren’t included in it. P-clique addresses some of this. Other approaches: n-clans, k-plexes etc.: see</a:t>
            </a:r>
            <a:r>
              <a:rPr lang="en" sz="850">
                <a:solidFill>
                  <a:schemeClr val="hlink"/>
                </a:solidFill>
                <a:uFill>
                  <a:noFill/>
                </a:uFill>
                <a:hlinkClick r:id="rId2"/>
              </a:rPr>
              <a:t> </a:t>
            </a:r>
            <a:r>
              <a:rPr lang="en" sz="850" u="sng">
                <a:solidFill>
                  <a:schemeClr val="hlink"/>
                </a:solidFill>
                <a:hlinkClick r:id="rId3"/>
              </a:rPr>
              <a:t>http://faculty.ucr.edu/~hanneman/nettext/C11_Cliques.html#nclique</a:t>
            </a:r>
            <a:endParaRPr sz="850" u="sng">
              <a:solidFill>
                <a:srgbClr val="42C7DA"/>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Simple contagion (aka diffusion) models are used when it’s important that you find *everybody* in contact, e.g. for Ebola, you have to assume that everyone an infectious person is in contact with is a potential carrier. Here, we assume that node 9 changes state first; in the next step of the algorithm, the nodes directly connected to it (0,1,7) change state; in the next step, the nodes connected to (0,1,7) change state, etc. etc.</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Thought experiment: infections are time-sensitive, e.g. you get infected, then either get better or die. How would you represent this in a network? What would you expect to happen in a small-world network? </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Complex contagion are diffusion models for more complex choices, e.g. whether to go see a movie, based on your friends’ opinions plus reading movie reviews.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In complex contagion, a node changes state based on the state of *all* its neighbors, and often also on outside information; just because 9 is in one state, 1 doesn’t have to change to that state too (but it might change state with probability p).</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82575" lvl="0" marL="457200" rtl="0" algn="l">
              <a:lnSpc>
                <a:spcPct val="115000"/>
              </a:lnSpc>
              <a:spcBef>
                <a:spcPts val="1200"/>
              </a:spcBef>
              <a:spcAft>
                <a:spcPts val="0"/>
              </a:spcAft>
              <a:buSzPts val="850"/>
              <a:buChar char="●"/>
            </a:pPr>
            <a:r>
              <a:rPr lang="en" sz="850"/>
              <a:t>Social networks = short path lengths, high clustering, skewed degree distributions.</a:t>
            </a:r>
            <a:endParaRPr sz="850"/>
          </a:p>
          <a:p>
            <a:pPr indent="-282575" lvl="0" marL="457200" rtl="0" algn="l">
              <a:lnSpc>
                <a:spcPct val="115000"/>
              </a:lnSpc>
              <a:spcBef>
                <a:spcPts val="0"/>
              </a:spcBef>
              <a:spcAft>
                <a:spcPts val="0"/>
              </a:spcAft>
              <a:buSzPts val="850"/>
              <a:buChar char="●"/>
            </a:pPr>
            <a:r>
              <a:rPr lang="en" sz="850"/>
              <a:t>Small worlds = lots of highly-connected small groups with fewer connections to other groups: Saw this effect in the Ebola response contact-tracking.</a:t>
            </a:r>
            <a:endParaRPr sz="850"/>
          </a:p>
          <a:p>
            <a:pPr indent="0" lvl="0" marL="0" rtl="0" algn="l">
              <a:lnSpc>
                <a:spcPct val="115000"/>
              </a:lnSpc>
              <a:spcBef>
                <a:spcPts val="1200"/>
              </a:spcBef>
              <a:spcAft>
                <a:spcPts val="0"/>
              </a:spcAft>
              <a:buSzPts val="1100"/>
              <a:buNone/>
            </a:pPr>
            <a:r>
              <a:rPr lang="en" sz="850"/>
              <a:t>All available in networkx</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Disconnected networks are networks where there isn’t a path from every node to every other node in the network. These networks can be interesting because of the lack of connections between groups (e.g. you’re trying to most efficiently connect up different transport systems).  These can be described by their “components”, e.g. </a:t>
            </a:r>
            <a:endParaRPr sz="850"/>
          </a:p>
          <a:p>
            <a:pPr indent="-165100" lvl="0" marL="177800" rtl="0" algn="l">
              <a:lnSpc>
                <a:spcPct val="115000"/>
              </a:lnSpc>
              <a:spcBef>
                <a:spcPts val="0"/>
              </a:spcBef>
              <a:spcAft>
                <a:spcPts val="0"/>
              </a:spcAft>
              <a:buSzPts val="1100"/>
              <a:buNone/>
            </a:pPr>
            <a:r>
              <a:rPr lang="en" sz="850"/>
              <a:t>Connected component = every node in the component can be reached from every other node</a:t>
            </a:r>
            <a:endParaRPr sz="850"/>
          </a:p>
          <a:p>
            <a:pPr indent="-228600" lvl="0" marL="228600" rtl="0" algn="l">
              <a:lnSpc>
                <a:spcPct val="115000"/>
              </a:lnSpc>
              <a:spcBef>
                <a:spcPts val="0"/>
              </a:spcBef>
              <a:spcAft>
                <a:spcPts val="0"/>
              </a:spcAft>
              <a:buSzPts val="1100"/>
              <a:buNone/>
            </a:pPr>
            <a:r>
              <a:rPr lang="en" sz="850"/>
              <a:t>Giant component = connected component that covers most of the network</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Node-link diagrams are still the best way to describe networks.  Most of the network tools will produce one of these.  This is a D3 force-directed visualisation (</a:t>
            </a:r>
            <a:r>
              <a:rPr lang="en" sz="850" u="sng">
                <a:solidFill>
                  <a:schemeClr val="hlink"/>
                </a:solidFill>
                <a:hlinkClick r:id="rId2"/>
              </a:rPr>
              <a:t>bl.ocks.org/mbostock/4062045</a:t>
            </a:r>
            <a:r>
              <a:rPr lang="en" sz="850"/>
              <a:t> : Les Miserables character relationships). Force-directed graphs try to produce a clean network visualisation by treating the network as though the nodes are pulling outwards with the links pulling them back; Gephi is also good for these.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Explaining graphs to the C-suite? Use visual cues they’re used to. Carefully.  Some examples are in the Visualisation Periodic Table at </a:t>
            </a:r>
            <a:r>
              <a:rPr lang="en" sz="850" u="sng">
                <a:solidFill>
                  <a:schemeClr val="hlink"/>
                </a:solidFill>
                <a:hlinkClick r:id="rId3"/>
              </a:rPr>
              <a:t> http://www.visual-literacy.org/periodic_table/periodic_table.html</a:t>
            </a:r>
            <a:endParaRPr sz="850" u="sng">
              <a:solidFill>
                <a:srgbClr val="42C7DA"/>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Edge bundling is useful for small world networks.   This is another d3 diagram (</a:t>
            </a:r>
            <a:r>
              <a:rPr lang="en" sz="850" u="sng">
                <a:solidFill>
                  <a:schemeClr val="hlink"/>
                </a:solidFill>
                <a:hlinkClick r:id="rId2"/>
              </a:rPr>
              <a:t>http://bost.ocks.org/mike/uberdata/</a:t>
            </a:r>
            <a:r>
              <a:rPr lang="en" sz="850"/>
              <a:t> : Uber rides by neighbourhood); another D3 example is here: </a:t>
            </a:r>
            <a:r>
              <a:rPr lang="en" sz="850">
                <a:solidFill>
                  <a:schemeClr val="hlink"/>
                </a:solidFill>
                <a:uFill>
                  <a:noFill/>
                </a:uFill>
                <a:hlinkClick r:id="rId3"/>
              </a:rPr>
              <a:t> </a:t>
            </a:r>
            <a:r>
              <a:rPr lang="en" sz="850" u="sng">
                <a:solidFill>
                  <a:schemeClr val="hlink"/>
                </a:solidFill>
                <a:hlinkClick r:id="rId4"/>
              </a:rPr>
              <a:t>http://bl.ocks.org/mbostock/7607999</a:t>
            </a:r>
            <a:endParaRPr sz="850" u="sng">
              <a:solidFill>
                <a:srgbClr val="42C7DA"/>
              </a:solidFill>
            </a:endParaRPr>
          </a:p>
          <a:p>
            <a:pPr indent="0" lvl="0" marL="0" rtl="0" algn="l">
              <a:lnSpc>
                <a:spcPct val="115000"/>
              </a:lnSpc>
              <a:spcBef>
                <a:spcPts val="0"/>
              </a:spcBef>
              <a:spcAft>
                <a:spcPts val="0"/>
              </a:spcAft>
              <a:buSzPts val="1100"/>
              <a:buNone/>
            </a:pPr>
            <a:r>
              <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Fact-checking </a:t>
            </a:r>
            <a:r>
              <a:rPr lang="en">
                <a:solidFill>
                  <a:schemeClr val="dk1"/>
                </a:solidFill>
              </a:rPr>
              <a:t>is hard, and usually needs a team of fact-checkers, up-to-date knowledge etc.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Source-checking: This is why we label and track URLs.  Several groups already publish labelled lists of domains.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Source networks: Some work on “pink slime” exists.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An adjacency matrix can help if it’s nicely grouped, but sometimes it’s just more confusing.  Metanodes (a network where each node is a group of smaller nodes) are useful for large networks of communities.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Image:</a:t>
            </a:r>
            <a:r>
              <a:rPr lang="en" sz="850">
                <a:solidFill>
                  <a:schemeClr val="hlink"/>
                </a:solidFill>
                <a:uFill>
                  <a:noFill/>
                </a:uFill>
                <a:hlinkClick r:id="rId2"/>
              </a:rPr>
              <a:t> </a:t>
            </a:r>
            <a:r>
              <a:rPr lang="en" sz="850" u="sng">
                <a:solidFill>
                  <a:schemeClr val="hlink"/>
                </a:solidFill>
                <a:hlinkClick r:id="rId3"/>
              </a:rPr>
              <a:t>https://bost.ocks.org/mike/miserables/</a:t>
            </a:r>
            <a:endParaRPr sz="850" u="sng">
              <a:solidFill>
                <a:srgbClr val="42C7DA"/>
              </a:solidFill>
            </a:endParaRPr>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A heavy but useful post on network visualisation is http://www.cmu.edu/joss/content/articles/volume14/ChuWipfliValente.pdf</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Classic modularity algs: </a:t>
            </a:r>
            <a:r>
              <a:rPr lang="en" u="sng">
                <a:solidFill>
                  <a:schemeClr val="hlink"/>
                </a:solidFill>
                <a:hlinkClick r:id="rId2"/>
              </a:rPr>
              <a:t>https://www.cs.cmu.edu/~ckingsf/bioinfo-lectures/modularity.pdf</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t>Let’s start with networks where there’s an obvious physical link.  These include things like communications grids, power grids, and the movement of water supplies between streams, rivers, farms and processing plants. </a:t>
            </a:r>
            <a:endParaRPr sz="900"/>
          </a:p>
          <a:p>
            <a:pPr indent="0" lvl="0" marL="0" rtl="0" algn="l">
              <a:lnSpc>
                <a:spcPct val="115000"/>
              </a:lnSpc>
              <a:spcBef>
                <a:spcPts val="0"/>
              </a:spcBef>
              <a:spcAft>
                <a:spcPts val="0"/>
              </a:spcAft>
              <a:buSzPts val="1100"/>
              <a:buNone/>
            </a:pPr>
            <a:r>
              <a:rPr lang="en" sz="900"/>
              <a:t>As you look at these examples, I want you to think about the types of questions you could start asking with this network data.  For example, in infrastructure, you often only have access to the junctions and the fact that there *is* a connection between two points.  One question here might be “are there any critical links here”, e.g. if one link fails, could it break the grid, or stop an area being supplied with electricity? Image: the main power grid in the USA, from NPR:</a:t>
            </a:r>
            <a:r>
              <a:rPr lang="en" sz="900" u="sng">
                <a:solidFill>
                  <a:schemeClr val="hlink"/>
                </a:solidFill>
                <a:hlinkClick r:id="rId2"/>
              </a:rPr>
              <a:t> Visualising the US Power Grid</a:t>
            </a:r>
            <a:endParaRPr sz="900" u="sng">
              <a:solidFill>
                <a:srgbClr val="42C7DA"/>
              </a:solidFill>
            </a:endParaRPr>
          </a:p>
          <a:p>
            <a:pPr indent="0" lvl="0" marL="0" rtl="0" algn="l">
              <a:lnSpc>
                <a:spcPct val="100000"/>
              </a:lnSpc>
              <a:spcBef>
                <a:spcPts val="0"/>
              </a:spcBef>
              <a:spcAft>
                <a:spcPts val="0"/>
              </a:spcAft>
              <a:buSzPts val="1100"/>
              <a:buNone/>
            </a:pPr>
            <a:r>
              <a:t/>
            </a:r>
            <a:endParaRPr sz="900"/>
          </a:p>
          <a:p>
            <a:pPr indent="0" lvl="0" marL="0" rtl="0" algn="l">
              <a:lnSpc>
                <a:spcPct val="115000"/>
              </a:lnSpc>
              <a:spcBef>
                <a:spcPts val="0"/>
              </a:spcBef>
              <a:spcAft>
                <a:spcPts val="0"/>
              </a:spcAft>
              <a:buSzPts val="1100"/>
              <a:buNone/>
            </a:pPr>
            <a:r>
              <a:rPr lang="en" sz="900"/>
              <a:t>With transport, the dataset gets richer.  You not only have the nodes and links between them, you also have timetables that list the average time between stations (and the current state of the network) and the switching costs of changing lines at a station (e.g. the time taken to walk between platforms). Image from Transport for London:</a:t>
            </a:r>
            <a:r>
              <a:rPr lang="en" sz="900" u="sng">
                <a:solidFill>
                  <a:schemeClr val="hlink"/>
                </a:solidFill>
                <a:hlinkClick r:id="rId3"/>
              </a:rPr>
              <a:t> London Underground Map</a:t>
            </a:r>
            <a:endParaRPr sz="900" u="sng">
              <a:solidFill>
                <a:srgbClr val="42C7DA"/>
              </a:solidFill>
            </a:endParaRPr>
          </a:p>
          <a:p>
            <a:pPr indent="0" lvl="0" marL="0" rtl="0" algn="l">
              <a:lnSpc>
                <a:spcPct val="100000"/>
              </a:lnSpc>
              <a:spcBef>
                <a:spcPts val="0"/>
              </a:spcBef>
              <a:spcAft>
                <a:spcPts val="0"/>
              </a:spcAft>
              <a:buSzPts val="1100"/>
              <a:buNone/>
            </a:pPr>
            <a:r>
              <a:t/>
            </a:r>
            <a:endParaRPr sz="900"/>
          </a:p>
          <a:p>
            <a:pPr indent="0" lvl="0" marL="0" rtl="0" algn="l">
              <a:lnSpc>
                <a:spcPct val="100000"/>
              </a:lnSpc>
              <a:spcBef>
                <a:spcPts val="0"/>
              </a:spcBef>
              <a:spcAft>
                <a:spcPts val="0"/>
              </a:spcAft>
              <a:buSzPts val="1100"/>
              <a:buNone/>
            </a:pPr>
            <a:r>
              <a:rPr lang="en" sz="900"/>
              <a:t>We’re infosec people - the obvious networks for us are things like internet backbones. Still networks. Still things we can reason about and apply math to. </a:t>
            </a:r>
            <a:endParaRPr sz="9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UIndiana toolset (Hoaxy) </a:t>
            </a:r>
            <a:r>
              <a:rPr lang="en" u="sng">
                <a:solidFill>
                  <a:schemeClr val="hlink"/>
                </a:solidFill>
                <a:hlinkClick r:id="rId2"/>
              </a:rPr>
              <a:t>https://hoaxy.iuni.iu.edu/#query=vaccination&amp;sort=mixed&amp;type=Twitter&amp;lang=</a:t>
            </a:r>
            <a:r>
              <a:rPr lang="en"/>
              <a:t> which uses Gephi to visualise Social Media networks.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have instructions for how to run twitter through Gephi in the BigBook too.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Much of text analysis can also be framed as networks. Here’s a matrix showing words that occur together in sentences and how many times they’ve co-occurred in the dataset.  If we see every words as a node, and every nonzero co-occurrence score as a link, we’ve got ourselves a network. This can also be applied at the document level, e.g. Jonathan Stray’s Overview project analysed networks of documents to find civilian deaths in the Iraq War.</a:t>
            </a:r>
            <a:endParaRPr sz="850"/>
          </a:p>
          <a:p>
            <a:pPr indent="0" lvl="0" marL="0" rtl="0" algn="l">
              <a:lnSpc>
                <a:spcPct val="115000"/>
              </a:lnSpc>
              <a:spcBef>
                <a:spcPts val="0"/>
              </a:spcBef>
              <a:spcAft>
                <a:spcPts val="0"/>
              </a:spcAft>
              <a:buSzPts val="1100"/>
              <a:buNone/>
            </a:pPr>
            <a:r>
              <a:rPr lang="en" sz="850"/>
              <a:t>We could also use this on hashtags, e.g. build a network of the hashtags that are used together.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Image: (</a:t>
            </a:r>
            <a:r>
              <a:rPr lang="en" sz="850" u="sng">
                <a:solidFill>
                  <a:schemeClr val="hlink"/>
                </a:solidFill>
                <a:hlinkClick r:id="rId2"/>
              </a:rPr>
              <a:t>Wise blogpost</a:t>
            </a:r>
            <a:r>
              <a:rPr lang="en" sz="850"/>
              <a:t> on word co-occurance matrices)</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Image:</a:t>
            </a:r>
            <a:r>
              <a:rPr lang="en" sz="850">
                <a:solidFill>
                  <a:schemeClr val="hlink"/>
                </a:solidFill>
                <a:uFill>
                  <a:noFill/>
                </a:uFill>
                <a:hlinkClick r:id="rId2"/>
              </a:rPr>
              <a:t> </a:t>
            </a:r>
            <a:r>
              <a:rPr lang="en" sz="850" u="sng">
                <a:solidFill>
                  <a:schemeClr val="hlink"/>
                </a:solidFill>
                <a:hlinkClick r:id="rId3"/>
              </a:rPr>
              <a:t>http://jonathanstray.com/a-full-text-visualization-of-the-iraq-war-logs</a:t>
            </a:r>
            <a:r>
              <a:rPr lang="en" sz="850"/>
              <a:t> - colours are types of events being described.</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Documents are often clustered using latent dirichlet methods; this is what was used on the Panama papers.</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1"/>
          <p:cNvSpPr txBox="1"/>
          <p:nvPr>
            <p:ph hasCustomPrompt="1" type="title"/>
          </p:nvPr>
        </p:nvSpPr>
        <p:spPr>
          <a:xfrm>
            <a:off x="387900" y="1152450"/>
            <a:ext cx="8368200" cy="15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3000"/>
              <a:buNone/>
              <a:defRPr sz="13000">
                <a:solidFill>
                  <a:schemeClr val="accent5"/>
                </a:solidFill>
              </a:defRPr>
            </a:lvl1pPr>
            <a:lvl2pPr lvl="1" algn="ctr">
              <a:lnSpc>
                <a:spcPct val="100000"/>
              </a:lnSpc>
              <a:spcBef>
                <a:spcPts val="0"/>
              </a:spcBef>
              <a:spcAft>
                <a:spcPts val="0"/>
              </a:spcAft>
              <a:buClr>
                <a:schemeClr val="accent5"/>
              </a:buClr>
              <a:buSzPts val="13000"/>
              <a:buNone/>
              <a:defRPr sz="13000">
                <a:solidFill>
                  <a:schemeClr val="accent5"/>
                </a:solidFill>
              </a:defRPr>
            </a:lvl2pPr>
            <a:lvl3pPr lvl="2" algn="ctr">
              <a:lnSpc>
                <a:spcPct val="100000"/>
              </a:lnSpc>
              <a:spcBef>
                <a:spcPts val="0"/>
              </a:spcBef>
              <a:spcAft>
                <a:spcPts val="0"/>
              </a:spcAft>
              <a:buClr>
                <a:schemeClr val="accent5"/>
              </a:buClr>
              <a:buSzPts val="13000"/>
              <a:buNone/>
              <a:defRPr sz="13000">
                <a:solidFill>
                  <a:schemeClr val="accent5"/>
                </a:solidFill>
              </a:defRPr>
            </a:lvl3pPr>
            <a:lvl4pPr lvl="3" algn="ctr">
              <a:lnSpc>
                <a:spcPct val="100000"/>
              </a:lnSpc>
              <a:spcBef>
                <a:spcPts val="0"/>
              </a:spcBef>
              <a:spcAft>
                <a:spcPts val="0"/>
              </a:spcAft>
              <a:buClr>
                <a:schemeClr val="accent5"/>
              </a:buClr>
              <a:buSzPts val="13000"/>
              <a:buNone/>
              <a:defRPr sz="13000">
                <a:solidFill>
                  <a:schemeClr val="accent5"/>
                </a:solidFill>
              </a:defRPr>
            </a:lvl4pPr>
            <a:lvl5pPr lvl="4" algn="ctr">
              <a:lnSpc>
                <a:spcPct val="100000"/>
              </a:lnSpc>
              <a:spcBef>
                <a:spcPts val="0"/>
              </a:spcBef>
              <a:spcAft>
                <a:spcPts val="0"/>
              </a:spcAft>
              <a:buClr>
                <a:schemeClr val="accent5"/>
              </a:buClr>
              <a:buSzPts val="13000"/>
              <a:buNone/>
              <a:defRPr sz="13000">
                <a:solidFill>
                  <a:schemeClr val="accent5"/>
                </a:solidFill>
              </a:defRPr>
            </a:lvl5pPr>
            <a:lvl6pPr lvl="5" algn="ctr">
              <a:lnSpc>
                <a:spcPct val="100000"/>
              </a:lnSpc>
              <a:spcBef>
                <a:spcPts val="0"/>
              </a:spcBef>
              <a:spcAft>
                <a:spcPts val="0"/>
              </a:spcAft>
              <a:buClr>
                <a:schemeClr val="accent5"/>
              </a:buClr>
              <a:buSzPts val="13000"/>
              <a:buNone/>
              <a:defRPr sz="13000">
                <a:solidFill>
                  <a:schemeClr val="accent5"/>
                </a:solidFill>
              </a:defRPr>
            </a:lvl6pPr>
            <a:lvl7pPr lvl="6" algn="ctr">
              <a:lnSpc>
                <a:spcPct val="100000"/>
              </a:lnSpc>
              <a:spcBef>
                <a:spcPts val="0"/>
              </a:spcBef>
              <a:spcAft>
                <a:spcPts val="0"/>
              </a:spcAft>
              <a:buClr>
                <a:schemeClr val="accent5"/>
              </a:buClr>
              <a:buSzPts val="13000"/>
              <a:buNone/>
              <a:defRPr sz="13000">
                <a:solidFill>
                  <a:schemeClr val="accent5"/>
                </a:solidFill>
              </a:defRPr>
            </a:lvl7pPr>
            <a:lvl8pPr lvl="7" algn="ctr">
              <a:lnSpc>
                <a:spcPct val="100000"/>
              </a:lnSpc>
              <a:spcBef>
                <a:spcPts val="0"/>
              </a:spcBef>
              <a:spcAft>
                <a:spcPts val="0"/>
              </a:spcAft>
              <a:buClr>
                <a:schemeClr val="accent5"/>
              </a:buClr>
              <a:buSzPts val="13000"/>
              <a:buNone/>
              <a:defRPr sz="13000">
                <a:solidFill>
                  <a:schemeClr val="accent5"/>
                </a:solidFill>
              </a:defRPr>
            </a:lvl8pPr>
            <a:lvl9pPr lvl="8" algn="ctr">
              <a:lnSpc>
                <a:spcPct val="100000"/>
              </a:lnSpc>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 name="Shape 59"/>
        <p:cNvGrpSpPr/>
        <p:nvPr/>
      </p:nvGrpSpPr>
      <p:grpSpPr>
        <a:xfrm>
          <a:off x="0" y="0"/>
          <a:ext cx="0" cy="0"/>
          <a:chOff x="0" y="0"/>
          <a:chExt cx="0" cy="0"/>
        </a:xfrm>
      </p:grpSpPr>
      <p:sp>
        <p:nvSpPr>
          <p:cNvPr id="60" name="Google Shape;60;p13"/>
          <p:cNvSpPr txBox="1"/>
          <p:nvPr>
            <p:ph type="title"/>
          </p:nvPr>
        </p:nvSpPr>
        <p:spPr>
          <a:xfrm>
            <a:off x="514351" y="457200"/>
            <a:ext cx="8130600" cy="945000"/>
          </a:xfrm>
          <a:prstGeom prst="rect">
            <a:avLst/>
          </a:prstGeom>
          <a:noFill/>
          <a:ln>
            <a:noFill/>
          </a:ln>
        </p:spPr>
        <p:txBody>
          <a:bodyPr anchorCtr="0" anchor="ctr" bIns="34275" lIns="34275" spcFirstLastPara="1" rIns="34275" wrap="square" tIns="34275">
            <a:noAutofit/>
          </a:bodyPr>
          <a:lstStyle>
            <a:lvl1pPr lvl="0" algn="l">
              <a:lnSpc>
                <a:spcPct val="100000"/>
              </a:lnSpc>
              <a:spcBef>
                <a:spcPts val="0"/>
              </a:spcBef>
              <a:spcAft>
                <a:spcPts val="0"/>
              </a:spcAft>
              <a:buClr>
                <a:srgbClr val="FFFFFF"/>
              </a:buClr>
              <a:buSzPts val="1400"/>
              <a:buNone/>
              <a:defRPr/>
            </a:lvl1pPr>
            <a:lvl2pPr lvl="1" algn="l">
              <a:lnSpc>
                <a:spcPct val="100000"/>
              </a:lnSpc>
              <a:spcBef>
                <a:spcPts val="0"/>
              </a:spcBef>
              <a:spcAft>
                <a:spcPts val="0"/>
              </a:spcAft>
              <a:buClr>
                <a:srgbClr val="FFFFFF"/>
              </a:buClr>
              <a:buSzPts val="1400"/>
              <a:buNone/>
              <a:defRPr/>
            </a:lvl2pPr>
            <a:lvl3pPr lvl="2" algn="l">
              <a:lnSpc>
                <a:spcPct val="100000"/>
              </a:lnSpc>
              <a:spcBef>
                <a:spcPts val="0"/>
              </a:spcBef>
              <a:spcAft>
                <a:spcPts val="0"/>
              </a:spcAft>
              <a:buClr>
                <a:srgbClr val="FFFFFF"/>
              </a:buClr>
              <a:buSzPts val="1400"/>
              <a:buNone/>
              <a:defRPr/>
            </a:lvl3pPr>
            <a:lvl4pPr lvl="3" algn="l">
              <a:lnSpc>
                <a:spcPct val="100000"/>
              </a:lnSpc>
              <a:spcBef>
                <a:spcPts val="0"/>
              </a:spcBef>
              <a:spcAft>
                <a:spcPts val="0"/>
              </a:spcAft>
              <a:buClr>
                <a:srgbClr val="FFFFFF"/>
              </a:buClr>
              <a:buSzPts val="1400"/>
              <a:buNone/>
              <a:defRPr/>
            </a:lvl4pPr>
            <a:lvl5pPr lvl="4" algn="l">
              <a:lnSpc>
                <a:spcPct val="100000"/>
              </a:lnSpc>
              <a:spcBef>
                <a:spcPts val="0"/>
              </a:spcBef>
              <a:spcAft>
                <a:spcPts val="0"/>
              </a:spcAft>
              <a:buClr>
                <a:srgbClr val="FFFFFF"/>
              </a:buClr>
              <a:buSzPts val="1400"/>
              <a:buNone/>
              <a:defRPr/>
            </a:lvl5pPr>
            <a:lvl6pPr lvl="5" algn="l">
              <a:lnSpc>
                <a:spcPct val="100000"/>
              </a:lnSpc>
              <a:spcBef>
                <a:spcPts val="0"/>
              </a:spcBef>
              <a:spcAft>
                <a:spcPts val="0"/>
              </a:spcAft>
              <a:buClr>
                <a:srgbClr val="FFFFFF"/>
              </a:buClr>
              <a:buSzPts val="1400"/>
              <a:buNone/>
              <a:defRPr/>
            </a:lvl6pPr>
            <a:lvl7pPr lvl="6" algn="l">
              <a:lnSpc>
                <a:spcPct val="100000"/>
              </a:lnSpc>
              <a:spcBef>
                <a:spcPts val="0"/>
              </a:spcBef>
              <a:spcAft>
                <a:spcPts val="0"/>
              </a:spcAft>
              <a:buClr>
                <a:srgbClr val="FFFFFF"/>
              </a:buClr>
              <a:buSzPts val="1400"/>
              <a:buNone/>
              <a:defRPr/>
            </a:lvl7pPr>
            <a:lvl8pPr lvl="7" algn="l">
              <a:lnSpc>
                <a:spcPct val="100000"/>
              </a:lnSpc>
              <a:spcBef>
                <a:spcPts val="0"/>
              </a:spcBef>
              <a:spcAft>
                <a:spcPts val="0"/>
              </a:spcAft>
              <a:buClr>
                <a:srgbClr val="FFFFFF"/>
              </a:buClr>
              <a:buSzPts val="1400"/>
              <a:buNone/>
              <a:defRPr/>
            </a:lvl8pPr>
            <a:lvl9pPr lvl="8" algn="l">
              <a:lnSpc>
                <a:spcPct val="100000"/>
              </a:lnSpc>
              <a:spcBef>
                <a:spcPts val="0"/>
              </a:spcBef>
              <a:spcAft>
                <a:spcPts val="0"/>
              </a:spcAft>
              <a:buClr>
                <a:srgbClr val="FFFFFF"/>
              </a:buClr>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1" name="Shape 61"/>
        <p:cNvGrpSpPr/>
        <p:nvPr/>
      </p:nvGrpSpPr>
      <p:grpSpPr>
        <a:xfrm>
          <a:off x="0" y="0"/>
          <a:ext cx="0" cy="0"/>
          <a:chOff x="0" y="0"/>
          <a:chExt cx="0" cy="0"/>
        </a:xfrm>
      </p:grpSpPr>
      <p:sp>
        <p:nvSpPr>
          <p:cNvPr id="62" name="Google Shape;62;p14"/>
          <p:cNvSpPr txBox="1"/>
          <p:nvPr>
            <p:ph type="title"/>
          </p:nvPr>
        </p:nvSpPr>
        <p:spPr>
          <a:xfrm>
            <a:off x="514351" y="457200"/>
            <a:ext cx="8130600" cy="945000"/>
          </a:xfrm>
          <a:prstGeom prst="rect">
            <a:avLst/>
          </a:prstGeom>
          <a:noFill/>
          <a:ln>
            <a:noFill/>
          </a:ln>
        </p:spPr>
        <p:txBody>
          <a:bodyPr anchorCtr="0" anchor="ctr" bIns="34275" lIns="34275" spcFirstLastPara="1" rIns="34275" wrap="square" tIns="34275">
            <a:noAutofit/>
          </a:bodyPr>
          <a:lstStyle>
            <a:lvl1pPr lvl="0" algn="l">
              <a:lnSpc>
                <a:spcPct val="100000"/>
              </a:lnSpc>
              <a:spcBef>
                <a:spcPts val="0"/>
              </a:spcBef>
              <a:spcAft>
                <a:spcPts val="0"/>
              </a:spcAft>
              <a:buClr>
                <a:srgbClr val="FFFFFF"/>
              </a:buClr>
              <a:buSzPts val="1400"/>
              <a:buNone/>
              <a:defRPr/>
            </a:lvl1pPr>
            <a:lvl2pPr lvl="1" algn="l">
              <a:lnSpc>
                <a:spcPct val="100000"/>
              </a:lnSpc>
              <a:spcBef>
                <a:spcPts val="0"/>
              </a:spcBef>
              <a:spcAft>
                <a:spcPts val="0"/>
              </a:spcAft>
              <a:buClr>
                <a:srgbClr val="FFFFFF"/>
              </a:buClr>
              <a:buSzPts val="1400"/>
              <a:buNone/>
              <a:defRPr/>
            </a:lvl2pPr>
            <a:lvl3pPr lvl="2" algn="l">
              <a:lnSpc>
                <a:spcPct val="100000"/>
              </a:lnSpc>
              <a:spcBef>
                <a:spcPts val="0"/>
              </a:spcBef>
              <a:spcAft>
                <a:spcPts val="0"/>
              </a:spcAft>
              <a:buClr>
                <a:srgbClr val="FFFFFF"/>
              </a:buClr>
              <a:buSzPts val="1400"/>
              <a:buNone/>
              <a:defRPr/>
            </a:lvl3pPr>
            <a:lvl4pPr lvl="3" algn="l">
              <a:lnSpc>
                <a:spcPct val="100000"/>
              </a:lnSpc>
              <a:spcBef>
                <a:spcPts val="0"/>
              </a:spcBef>
              <a:spcAft>
                <a:spcPts val="0"/>
              </a:spcAft>
              <a:buClr>
                <a:srgbClr val="FFFFFF"/>
              </a:buClr>
              <a:buSzPts val="1400"/>
              <a:buNone/>
              <a:defRPr/>
            </a:lvl4pPr>
            <a:lvl5pPr lvl="4" algn="l">
              <a:lnSpc>
                <a:spcPct val="100000"/>
              </a:lnSpc>
              <a:spcBef>
                <a:spcPts val="0"/>
              </a:spcBef>
              <a:spcAft>
                <a:spcPts val="0"/>
              </a:spcAft>
              <a:buClr>
                <a:srgbClr val="FFFFFF"/>
              </a:buClr>
              <a:buSzPts val="1400"/>
              <a:buNone/>
              <a:defRPr/>
            </a:lvl5pPr>
            <a:lvl6pPr lvl="5" algn="l">
              <a:lnSpc>
                <a:spcPct val="100000"/>
              </a:lnSpc>
              <a:spcBef>
                <a:spcPts val="0"/>
              </a:spcBef>
              <a:spcAft>
                <a:spcPts val="0"/>
              </a:spcAft>
              <a:buClr>
                <a:srgbClr val="FFFFFF"/>
              </a:buClr>
              <a:buSzPts val="1400"/>
              <a:buNone/>
              <a:defRPr/>
            </a:lvl6pPr>
            <a:lvl7pPr lvl="6" algn="l">
              <a:lnSpc>
                <a:spcPct val="100000"/>
              </a:lnSpc>
              <a:spcBef>
                <a:spcPts val="0"/>
              </a:spcBef>
              <a:spcAft>
                <a:spcPts val="0"/>
              </a:spcAft>
              <a:buClr>
                <a:srgbClr val="FFFFFF"/>
              </a:buClr>
              <a:buSzPts val="1400"/>
              <a:buNone/>
              <a:defRPr/>
            </a:lvl7pPr>
            <a:lvl8pPr lvl="7" algn="l">
              <a:lnSpc>
                <a:spcPct val="100000"/>
              </a:lnSpc>
              <a:spcBef>
                <a:spcPts val="0"/>
              </a:spcBef>
              <a:spcAft>
                <a:spcPts val="0"/>
              </a:spcAft>
              <a:buClr>
                <a:srgbClr val="FFFFFF"/>
              </a:buClr>
              <a:buSzPts val="1400"/>
              <a:buNone/>
              <a:defRPr/>
            </a:lvl8pPr>
            <a:lvl9pPr lvl="8" algn="l">
              <a:lnSpc>
                <a:spcPct val="100000"/>
              </a:lnSpc>
              <a:spcBef>
                <a:spcPts val="0"/>
              </a:spcBef>
              <a:spcAft>
                <a:spcPts val="0"/>
              </a:spcAft>
              <a:buClr>
                <a:srgbClr val="FFFFFF"/>
              </a:buClr>
              <a:buSzPts val="1400"/>
              <a:buNone/>
              <a:defRPr/>
            </a:lvl9pPr>
          </a:lstStyle>
          <a:p/>
        </p:txBody>
      </p:sp>
      <p:sp>
        <p:nvSpPr>
          <p:cNvPr id="63" name="Google Shape;63;p14"/>
          <p:cNvSpPr txBox="1"/>
          <p:nvPr>
            <p:ph idx="1" type="body"/>
          </p:nvPr>
        </p:nvSpPr>
        <p:spPr>
          <a:xfrm>
            <a:off x="514351" y="1402200"/>
            <a:ext cx="8130600" cy="2941200"/>
          </a:xfrm>
          <a:prstGeom prst="rect">
            <a:avLst/>
          </a:prstGeom>
          <a:noFill/>
          <a:ln>
            <a:noFill/>
          </a:ln>
        </p:spPr>
        <p:txBody>
          <a:bodyPr anchorCtr="0" anchor="t" bIns="34275" lIns="34275" spcFirstLastPara="1" rIns="34275" wrap="square" tIns="34275">
            <a:no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cxnSp>
        <p:nvCxnSpPr>
          <p:cNvPr id="64" name="Google Shape;64;p14"/>
          <p:cNvCxnSpPr/>
          <p:nvPr/>
        </p:nvCxnSpPr>
        <p:spPr>
          <a:xfrm rot="10800000">
            <a:off x="49386" y="729051"/>
            <a:ext cx="0" cy="378000"/>
          </a:xfrm>
          <a:prstGeom prst="straightConnector1">
            <a:avLst/>
          </a:prstGeom>
          <a:noFill/>
          <a:ln cap="sq" cmpd="sng" w="127000">
            <a:solidFill>
              <a:schemeClr val="accent3"/>
            </a:solidFill>
            <a:prstDash val="solid"/>
            <a:miter lim="8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5" name="Shape 65"/>
        <p:cNvGrpSpPr/>
        <p:nvPr/>
      </p:nvGrpSpPr>
      <p:grpSpPr>
        <a:xfrm>
          <a:off x="0" y="0"/>
          <a:ext cx="0" cy="0"/>
          <a:chOff x="0" y="0"/>
          <a:chExt cx="0" cy="0"/>
        </a:xfrm>
      </p:grpSpPr>
      <p:sp>
        <p:nvSpPr>
          <p:cNvPr id="66" name="Google Shape;66;p15"/>
          <p:cNvSpPr txBox="1"/>
          <p:nvPr>
            <p:ph type="title"/>
          </p:nvPr>
        </p:nvSpPr>
        <p:spPr>
          <a:xfrm>
            <a:off x="514351" y="457200"/>
            <a:ext cx="8130600" cy="945000"/>
          </a:xfrm>
          <a:prstGeom prst="rect">
            <a:avLst/>
          </a:prstGeom>
          <a:noFill/>
          <a:ln>
            <a:noFill/>
          </a:ln>
        </p:spPr>
        <p:txBody>
          <a:bodyPr anchorCtr="0" anchor="ctr" bIns="34275" lIns="34275" spcFirstLastPara="1" rIns="34275" wrap="square" tIns="34275">
            <a:noAutofit/>
          </a:bodyPr>
          <a:lstStyle>
            <a:lvl1pPr lvl="0" algn="l">
              <a:lnSpc>
                <a:spcPct val="100000"/>
              </a:lnSpc>
              <a:spcBef>
                <a:spcPts val="0"/>
              </a:spcBef>
              <a:spcAft>
                <a:spcPts val="0"/>
              </a:spcAft>
              <a:buClr>
                <a:srgbClr val="FFFFFF"/>
              </a:buClr>
              <a:buSzPts val="1400"/>
              <a:buNone/>
              <a:defRPr/>
            </a:lvl1pPr>
            <a:lvl2pPr lvl="1" algn="l">
              <a:lnSpc>
                <a:spcPct val="100000"/>
              </a:lnSpc>
              <a:spcBef>
                <a:spcPts val="0"/>
              </a:spcBef>
              <a:spcAft>
                <a:spcPts val="0"/>
              </a:spcAft>
              <a:buClr>
                <a:srgbClr val="FFFFFF"/>
              </a:buClr>
              <a:buSzPts val="1400"/>
              <a:buNone/>
              <a:defRPr/>
            </a:lvl2pPr>
            <a:lvl3pPr lvl="2" algn="l">
              <a:lnSpc>
                <a:spcPct val="100000"/>
              </a:lnSpc>
              <a:spcBef>
                <a:spcPts val="0"/>
              </a:spcBef>
              <a:spcAft>
                <a:spcPts val="0"/>
              </a:spcAft>
              <a:buClr>
                <a:srgbClr val="FFFFFF"/>
              </a:buClr>
              <a:buSzPts val="1400"/>
              <a:buNone/>
              <a:defRPr/>
            </a:lvl3pPr>
            <a:lvl4pPr lvl="3" algn="l">
              <a:lnSpc>
                <a:spcPct val="100000"/>
              </a:lnSpc>
              <a:spcBef>
                <a:spcPts val="0"/>
              </a:spcBef>
              <a:spcAft>
                <a:spcPts val="0"/>
              </a:spcAft>
              <a:buClr>
                <a:srgbClr val="FFFFFF"/>
              </a:buClr>
              <a:buSzPts val="1400"/>
              <a:buNone/>
              <a:defRPr/>
            </a:lvl4pPr>
            <a:lvl5pPr lvl="4" algn="l">
              <a:lnSpc>
                <a:spcPct val="100000"/>
              </a:lnSpc>
              <a:spcBef>
                <a:spcPts val="0"/>
              </a:spcBef>
              <a:spcAft>
                <a:spcPts val="0"/>
              </a:spcAft>
              <a:buClr>
                <a:srgbClr val="FFFFFF"/>
              </a:buClr>
              <a:buSzPts val="1400"/>
              <a:buNone/>
              <a:defRPr/>
            </a:lvl5pPr>
            <a:lvl6pPr lvl="5" algn="l">
              <a:lnSpc>
                <a:spcPct val="100000"/>
              </a:lnSpc>
              <a:spcBef>
                <a:spcPts val="0"/>
              </a:spcBef>
              <a:spcAft>
                <a:spcPts val="0"/>
              </a:spcAft>
              <a:buClr>
                <a:srgbClr val="FFFFFF"/>
              </a:buClr>
              <a:buSzPts val="1400"/>
              <a:buNone/>
              <a:defRPr/>
            </a:lvl6pPr>
            <a:lvl7pPr lvl="6" algn="l">
              <a:lnSpc>
                <a:spcPct val="100000"/>
              </a:lnSpc>
              <a:spcBef>
                <a:spcPts val="0"/>
              </a:spcBef>
              <a:spcAft>
                <a:spcPts val="0"/>
              </a:spcAft>
              <a:buClr>
                <a:srgbClr val="FFFFFF"/>
              </a:buClr>
              <a:buSzPts val="1400"/>
              <a:buNone/>
              <a:defRPr/>
            </a:lvl7pPr>
            <a:lvl8pPr lvl="7" algn="l">
              <a:lnSpc>
                <a:spcPct val="100000"/>
              </a:lnSpc>
              <a:spcBef>
                <a:spcPts val="0"/>
              </a:spcBef>
              <a:spcAft>
                <a:spcPts val="0"/>
              </a:spcAft>
              <a:buClr>
                <a:srgbClr val="FFFFFF"/>
              </a:buClr>
              <a:buSzPts val="1400"/>
              <a:buNone/>
              <a:defRPr/>
            </a:lvl8pPr>
            <a:lvl9pPr lvl="8" algn="l">
              <a:lnSpc>
                <a:spcPct val="100000"/>
              </a:lnSpc>
              <a:spcBef>
                <a:spcPts val="0"/>
              </a:spcBef>
              <a:spcAft>
                <a:spcPts val="0"/>
              </a:spcAft>
              <a:buClr>
                <a:srgbClr val="FFFFFF"/>
              </a:buClr>
              <a:buSzPts val="1400"/>
              <a:buNone/>
              <a:defRPr/>
            </a:lvl9pPr>
          </a:lstStyle>
          <a:p/>
        </p:txBody>
      </p:sp>
      <p:sp>
        <p:nvSpPr>
          <p:cNvPr id="67" name="Google Shape;67;p15"/>
          <p:cNvSpPr/>
          <p:nvPr/>
        </p:nvSpPr>
        <p:spPr>
          <a:xfrm>
            <a:off x="497517" y="1342670"/>
            <a:ext cx="8147400" cy="3060300"/>
          </a:xfrm>
          <a:prstGeom prst="roundRect">
            <a:avLst>
              <a:gd fmla="val 2634" name="adj"/>
            </a:avLst>
          </a:prstGeom>
          <a:solidFill>
            <a:schemeClr val="accent3">
              <a:alpha val="74509"/>
            </a:schemeClr>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8" name="Google Shape;68;p15"/>
          <p:cNvSpPr txBox="1"/>
          <p:nvPr>
            <p:ph idx="1" type="body"/>
          </p:nvPr>
        </p:nvSpPr>
        <p:spPr>
          <a:xfrm>
            <a:off x="514351" y="1402200"/>
            <a:ext cx="3780000" cy="2941200"/>
          </a:xfrm>
          <a:prstGeom prst="rect">
            <a:avLst/>
          </a:prstGeom>
          <a:noFill/>
          <a:ln>
            <a:noFill/>
          </a:ln>
        </p:spPr>
        <p:txBody>
          <a:bodyPr anchorCtr="0" anchor="t" bIns="34275" lIns="34275" spcFirstLastPara="1" rIns="34275" wrap="square" tIns="34275">
            <a:no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cxnSp>
        <p:nvCxnSpPr>
          <p:cNvPr id="69" name="Google Shape;69;p15"/>
          <p:cNvCxnSpPr/>
          <p:nvPr/>
        </p:nvCxnSpPr>
        <p:spPr>
          <a:xfrm flipH="1" rot="10800000">
            <a:off x="42862" y="747641"/>
            <a:ext cx="2700" cy="368400"/>
          </a:xfrm>
          <a:prstGeom prst="straightConnector1">
            <a:avLst/>
          </a:prstGeom>
          <a:noFill/>
          <a:ln cap="sq" cmpd="sng" w="127000">
            <a:solidFill>
              <a:schemeClr val="accent3"/>
            </a:solidFill>
            <a:prstDash val="solid"/>
            <a:miter lim="8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bum Section">
  <p:cSld name="Album Section">
    <p:spTree>
      <p:nvGrpSpPr>
        <p:cNvPr id="70" name="Shape 70"/>
        <p:cNvGrpSpPr/>
        <p:nvPr/>
      </p:nvGrpSpPr>
      <p:grpSpPr>
        <a:xfrm>
          <a:off x="0" y="0"/>
          <a:ext cx="0" cy="0"/>
          <a:chOff x="0" y="0"/>
          <a:chExt cx="0" cy="0"/>
        </a:xfrm>
      </p:grpSpPr>
      <p:sp>
        <p:nvSpPr>
          <p:cNvPr id="71" name="Google Shape;71;p16"/>
          <p:cNvSpPr txBox="1"/>
          <p:nvPr>
            <p:ph type="title"/>
          </p:nvPr>
        </p:nvSpPr>
        <p:spPr>
          <a:xfrm>
            <a:off x="752856" y="3431286"/>
            <a:ext cx="7781700" cy="740700"/>
          </a:xfrm>
          <a:prstGeom prst="rect">
            <a:avLst/>
          </a:prstGeom>
          <a:noFill/>
          <a:ln>
            <a:noFill/>
          </a:ln>
        </p:spPr>
        <p:txBody>
          <a:bodyPr anchorCtr="0" anchor="b" bIns="0" lIns="68575" spcFirstLastPara="1" rIns="68575" wrap="square" tIns="34275">
            <a:noAutofit/>
          </a:bodyPr>
          <a:lstStyle>
            <a:lvl1pPr lvl="0" algn="l">
              <a:lnSpc>
                <a:spcPct val="10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descr="An empty placeholder to add an image. Click on the placeholder and select the image that you wish to add" id="72" name="Google Shape;72;p16"/>
          <p:cNvSpPr/>
          <p:nvPr>
            <p:ph idx="2" type="pic"/>
          </p:nvPr>
        </p:nvSpPr>
        <p:spPr>
          <a:xfrm>
            <a:off x="786338" y="1605521"/>
            <a:ext cx="2286000" cy="17145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019"/>
              </a:srgbClr>
            </a:outerShdw>
          </a:effectLst>
        </p:spPr>
      </p:sp>
      <p:sp>
        <p:nvSpPr>
          <p:cNvPr descr="An empty placeholder to add an image. Click on the placeholder and select the image that you wish to add" id="73" name="Google Shape;73;p16"/>
          <p:cNvSpPr/>
          <p:nvPr>
            <p:ph idx="3" type="pic"/>
          </p:nvPr>
        </p:nvSpPr>
        <p:spPr>
          <a:xfrm>
            <a:off x="3474604" y="1605521"/>
            <a:ext cx="2286000" cy="17145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019"/>
              </a:srgbClr>
            </a:outerShdw>
          </a:effectLst>
        </p:spPr>
      </p:sp>
      <p:sp>
        <p:nvSpPr>
          <p:cNvPr descr="An empty placeholder to add an image. Click on the placeholder and select the image that you wish to add" id="74" name="Google Shape;74;p16"/>
          <p:cNvSpPr/>
          <p:nvPr>
            <p:ph idx="4" type="pic"/>
          </p:nvPr>
        </p:nvSpPr>
        <p:spPr>
          <a:xfrm>
            <a:off x="6162870" y="1605521"/>
            <a:ext cx="2286000" cy="17145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019"/>
              </a:srgbClr>
            </a:outerShdw>
          </a:effectLst>
        </p:spPr>
      </p:sp>
      <p:sp>
        <p:nvSpPr>
          <p:cNvPr id="75" name="Google Shape;75;p16"/>
          <p:cNvSpPr txBox="1"/>
          <p:nvPr>
            <p:ph idx="1" type="body"/>
          </p:nvPr>
        </p:nvSpPr>
        <p:spPr>
          <a:xfrm>
            <a:off x="752670" y="4200525"/>
            <a:ext cx="7772400" cy="628500"/>
          </a:xfrm>
          <a:prstGeom prst="rect">
            <a:avLst/>
          </a:prstGeom>
          <a:noFill/>
          <a:ln>
            <a:noFill/>
          </a:ln>
        </p:spPr>
        <p:txBody>
          <a:bodyPr anchorCtr="0" anchor="ctr" bIns="34275" lIns="68575" spcFirstLastPara="1" rIns="68575" wrap="square" tIns="0">
            <a:noAutofit/>
          </a:bodyPr>
          <a:lstStyle>
            <a:lvl1pPr indent="-228600" lvl="0" marL="457200" algn="l">
              <a:lnSpc>
                <a:spcPct val="100000"/>
              </a:lnSpc>
              <a:spcBef>
                <a:spcPts val="0"/>
              </a:spcBef>
              <a:spcAft>
                <a:spcPts val="0"/>
              </a:spcAft>
              <a:buSzPts val="1400"/>
              <a:buFont typeface="Corbel"/>
              <a:buNone/>
              <a:defRPr sz="1400"/>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800"/>
              </a:spcAft>
              <a:buSzPts val="1400"/>
              <a:buChar char="•"/>
              <a:defRPr/>
            </a:lvl9pPr>
          </a:lstStyle>
          <a:p/>
        </p:txBody>
      </p:sp>
      <p:sp>
        <p:nvSpPr>
          <p:cNvPr id="76" name="Google Shape;76;p16"/>
          <p:cNvSpPr txBox="1"/>
          <p:nvPr>
            <p:ph idx="10" type="dt"/>
          </p:nvPr>
        </p:nvSpPr>
        <p:spPr>
          <a:xfrm>
            <a:off x="6442245" y="4402931"/>
            <a:ext cx="1200300" cy="2832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77" name="Google Shape;77;p16"/>
          <p:cNvSpPr txBox="1"/>
          <p:nvPr>
            <p:ph idx="11" type="ftr"/>
          </p:nvPr>
        </p:nvSpPr>
        <p:spPr>
          <a:xfrm>
            <a:off x="514350" y="4402931"/>
            <a:ext cx="5870700" cy="2832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78" name="Google Shape;78;p16"/>
          <p:cNvSpPr txBox="1"/>
          <p:nvPr>
            <p:ph idx="12" type="sldNum"/>
          </p:nvPr>
        </p:nvSpPr>
        <p:spPr>
          <a:xfrm>
            <a:off x="7699545" y="4402931"/>
            <a:ext cx="945600" cy="2832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Corbel"/>
                <a:ea typeface="Corbel"/>
                <a:cs typeface="Corbel"/>
                <a:sym typeface="Corbe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Corbel"/>
                <a:ea typeface="Corbel"/>
                <a:cs typeface="Corbel"/>
                <a:sym typeface="Corbe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Corbel"/>
                <a:ea typeface="Corbel"/>
                <a:cs typeface="Corbel"/>
                <a:sym typeface="Corbe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Corbel"/>
                <a:ea typeface="Corbel"/>
                <a:cs typeface="Corbel"/>
                <a:sym typeface="Corbe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Corbel"/>
                <a:ea typeface="Corbel"/>
                <a:cs typeface="Corbel"/>
                <a:sym typeface="Corbe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Corbel"/>
                <a:ea typeface="Corbel"/>
                <a:cs typeface="Corbel"/>
                <a:sym typeface="Corbe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Corbel"/>
                <a:ea typeface="Corbel"/>
                <a:cs typeface="Corbel"/>
                <a:sym typeface="Corbe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Corbel"/>
                <a:ea typeface="Corbel"/>
                <a:cs typeface="Corbel"/>
                <a:sym typeface="Corbe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sz="800">
              <a:solidFill>
                <a:schemeClr val="lt1"/>
              </a:solidFill>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cxnSp>
        <p:nvCxnSpPr>
          <p:cNvPr id="17" name="Google Shape;17;p3"/>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 name="Google Shape;19;p3"/>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 name="Google Shape;20;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 name="Google Shape;2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cxnSp>
        <p:nvCxnSpPr>
          <p:cNvPr id="25" name="Google Shape;25;p5"/>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26" name="Google Shape;26;p5"/>
          <p:cNvSpPr txBox="1"/>
          <p:nvPr>
            <p:ph type="title"/>
          </p:nvPr>
        </p:nvSpPr>
        <p:spPr>
          <a:xfrm>
            <a:off x="480750" y="1764950"/>
            <a:ext cx="8222100" cy="90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7" name="Google Shape;27;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6"/>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30" name="Google Shape;30;p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6"/>
          <p:cNvSpPr txBox="1"/>
          <p:nvPr>
            <p:ph idx="1" type="body"/>
          </p:nvPr>
        </p:nvSpPr>
        <p:spPr>
          <a:xfrm>
            <a:off x="387900" y="1489825"/>
            <a:ext cx="3999900" cy="3078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6"/>
          <p:cNvSpPr txBox="1"/>
          <p:nvPr>
            <p:ph idx="2" type="body"/>
          </p:nvPr>
        </p:nvSpPr>
        <p:spPr>
          <a:xfrm>
            <a:off x="4756200" y="1489825"/>
            <a:ext cx="3999900" cy="3078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gephi.org/users/downloa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github.com/COVID-19-CTI-LEAGUE/PRIVATE_DISINFORMATION/tree/master/data_collection"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hyperlink" Target="https://medium.com/the-mission/deconstructing-data-science-breaking-the-complex-craft-into-its-simplest-parts-15b15420df21"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ctrTitle"/>
          </p:nvPr>
        </p:nvSpPr>
        <p:spPr>
          <a:xfrm>
            <a:off x="1680302" y="1188925"/>
            <a:ext cx="5783400" cy="1457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en"/>
              <a:t>CTI League</a:t>
            </a:r>
            <a:endParaRPr/>
          </a:p>
          <a:p>
            <a:pPr indent="0" lvl="0" marL="0" rtl="0" algn="ctr">
              <a:lnSpc>
                <a:spcPct val="100000"/>
              </a:lnSpc>
              <a:spcBef>
                <a:spcPts val="0"/>
              </a:spcBef>
              <a:spcAft>
                <a:spcPts val="0"/>
              </a:spcAft>
              <a:buSzPts val="4000"/>
              <a:buNone/>
            </a:pPr>
            <a:r>
              <a:rPr lang="en"/>
              <a:t>Disinformation</a:t>
            </a:r>
            <a:endParaRPr/>
          </a:p>
        </p:txBody>
      </p:sp>
      <p:sp>
        <p:nvSpPr>
          <p:cNvPr id="84" name="Google Shape;84;p17"/>
          <p:cNvSpPr txBox="1"/>
          <p:nvPr>
            <p:ph idx="1" type="subTitle"/>
          </p:nvPr>
        </p:nvSpPr>
        <p:spPr>
          <a:xfrm>
            <a:off x="1680302" y="3049450"/>
            <a:ext cx="5783400" cy="90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2020-07-11</a:t>
            </a:r>
            <a:endParaRPr/>
          </a:p>
          <a:p>
            <a:pPr indent="0" lvl="0" marL="0" rtl="0" algn="ctr">
              <a:lnSpc>
                <a:spcPct val="100000"/>
              </a:lnSpc>
              <a:spcBef>
                <a:spcPts val="0"/>
              </a:spcBef>
              <a:spcAft>
                <a:spcPts val="0"/>
              </a:spcAft>
              <a:buSzPts val="2400"/>
              <a:buNone/>
            </a:pPr>
            <a:r>
              <a:rPr lang="en"/>
              <a:t>Data Science 4 Disinfo Response: Relationships as Data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387900" y="18057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Image and video similarity</a:t>
            </a:r>
            <a:endParaRPr/>
          </a:p>
        </p:txBody>
      </p:sp>
      <p:pic>
        <p:nvPicPr>
          <p:cNvPr id="139" name="Google Shape;139;p26"/>
          <p:cNvPicPr preferRelativeResize="0"/>
          <p:nvPr/>
        </p:nvPicPr>
        <p:blipFill rotWithShape="1">
          <a:blip r:embed="rId3">
            <a:alphaModFix/>
          </a:blip>
          <a:srcRect b="0" l="0" r="0" t="0"/>
          <a:stretch/>
        </p:blipFill>
        <p:spPr>
          <a:xfrm>
            <a:off x="2662250" y="929725"/>
            <a:ext cx="4177798" cy="3908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We already look at these relationships:</a:t>
            </a:r>
            <a:endParaRPr/>
          </a:p>
        </p:txBody>
      </p:sp>
      <p:sp>
        <p:nvSpPr>
          <p:cNvPr id="145" name="Google Shape;145;p2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Social media accounts</a:t>
            </a:r>
            <a:endParaRPr/>
          </a:p>
          <a:p>
            <a:pPr indent="-342900" lvl="0" marL="457200" rtl="0" algn="l">
              <a:lnSpc>
                <a:spcPct val="115000"/>
              </a:lnSpc>
              <a:spcBef>
                <a:spcPts val="0"/>
              </a:spcBef>
              <a:spcAft>
                <a:spcPts val="0"/>
              </a:spcAft>
              <a:buSzPts val="1800"/>
              <a:buChar char="●"/>
            </a:pPr>
            <a:r>
              <a:rPr lang="en"/>
              <a:t>Hashtags</a:t>
            </a:r>
            <a:endParaRPr/>
          </a:p>
          <a:p>
            <a:pPr indent="-342900" lvl="0" marL="457200" rtl="0" algn="l">
              <a:lnSpc>
                <a:spcPct val="115000"/>
              </a:lnSpc>
              <a:spcBef>
                <a:spcPts val="0"/>
              </a:spcBef>
              <a:spcAft>
                <a:spcPts val="0"/>
              </a:spcAft>
              <a:buSzPts val="1800"/>
              <a:buChar char="●"/>
            </a:pPr>
            <a:r>
              <a:rPr lang="en"/>
              <a:t>URLs</a:t>
            </a:r>
            <a:endParaRPr/>
          </a:p>
          <a:p>
            <a:pPr indent="-342900" lvl="0" marL="457200" rtl="0" algn="l">
              <a:lnSpc>
                <a:spcPct val="115000"/>
              </a:lnSpc>
              <a:spcBef>
                <a:spcPts val="0"/>
              </a:spcBef>
              <a:spcAft>
                <a:spcPts val="0"/>
              </a:spcAft>
              <a:buSzPts val="1800"/>
              <a:buChar char="●"/>
            </a:pPr>
            <a:r>
              <a:rPr lang="en"/>
              <a:t>Images</a:t>
            </a:r>
            <a:endParaRPr/>
          </a:p>
          <a:p>
            <a:pPr indent="-342900" lvl="0" marL="457200" rtl="0" algn="l">
              <a:lnSpc>
                <a:spcPct val="115000"/>
              </a:lnSpc>
              <a:spcBef>
                <a:spcPts val="0"/>
              </a:spcBef>
              <a:spcAft>
                <a:spcPts val="0"/>
              </a:spcAft>
              <a:buSzPts val="1800"/>
              <a:buChar char="●"/>
            </a:pPr>
            <a:r>
              <a:rPr lang="en"/>
              <a:t>Text</a:t>
            </a:r>
            <a:endParaRPr/>
          </a:p>
          <a:p>
            <a:pPr indent="-342900" lvl="0" marL="457200" rtl="0" algn="l">
              <a:lnSpc>
                <a:spcPct val="115000"/>
              </a:lnSpc>
              <a:spcBef>
                <a:spcPts val="0"/>
              </a:spcBef>
              <a:spcAft>
                <a:spcPts val="0"/>
              </a:spcAft>
              <a:buSzPts val="1800"/>
              <a:buChar char="●"/>
            </a:pPr>
            <a:r>
              <a:rPr lang="en"/>
              <a:t>Groups</a:t>
            </a:r>
            <a:endParaRPr/>
          </a:p>
          <a:p>
            <a:pPr indent="-342900" lvl="0" marL="457200" rtl="0" algn="l">
              <a:lnSpc>
                <a:spcPct val="115000"/>
              </a:lnSpc>
              <a:spcBef>
                <a:spcPts val="0"/>
              </a:spcBef>
              <a:spcAft>
                <a:spcPts val="0"/>
              </a:spcAft>
              <a:buSzPts val="1800"/>
              <a:buChar char="●"/>
            </a:pPr>
            <a:r>
              <a:rPr lang="en"/>
              <a:t>...</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87900" y="1679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Today: Relationships as Networks</a:t>
            </a:r>
            <a:endParaRPr/>
          </a:p>
        </p:txBody>
      </p:sp>
      <p:pic>
        <p:nvPicPr>
          <p:cNvPr id="151" name="Google Shape;151;p28"/>
          <p:cNvPicPr preferRelativeResize="0"/>
          <p:nvPr/>
        </p:nvPicPr>
        <p:blipFill rotWithShape="1">
          <a:blip r:embed="rId3">
            <a:alphaModFix/>
          </a:blip>
          <a:srcRect b="0" l="0" r="0" t="0"/>
          <a:stretch/>
        </p:blipFill>
        <p:spPr>
          <a:xfrm>
            <a:off x="1627949" y="1144125"/>
            <a:ext cx="5712650" cy="3516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480750" y="1764950"/>
            <a:ext cx="8222100" cy="907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Toolset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387900" y="21840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Common Tools</a:t>
            </a:r>
            <a:endParaRPr/>
          </a:p>
        </p:txBody>
      </p:sp>
      <p:sp>
        <p:nvSpPr>
          <p:cNvPr id="162" name="Google Shape;162;p30"/>
          <p:cNvSpPr txBox="1"/>
          <p:nvPr>
            <p:ph idx="1" type="body"/>
          </p:nvPr>
        </p:nvSpPr>
        <p:spPr>
          <a:xfrm>
            <a:off x="905025" y="1022475"/>
            <a:ext cx="3572700" cy="354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Standalone Tools:</a:t>
            </a:r>
            <a:endParaRPr/>
          </a:p>
          <a:p>
            <a:pPr indent="-342900" lvl="0" marL="457200" rtl="0" algn="l">
              <a:lnSpc>
                <a:spcPct val="115000"/>
              </a:lnSpc>
              <a:spcBef>
                <a:spcPts val="1600"/>
              </a:spcBef>
              <a:spcAft>
                <a:spcPts val="0"/>
              </a:spcAft>
              <a:buSzPts val="1800"/>
              <a:buChar char="●"/>
            </a:pPr>
            <a:r>
              <a:rPr lang="en"/>
              <a:t>Gephi</a:t>
            </a:r>
            <a:endParaRPr/>
          </a:p>
          <a:p>
            <a:pPr indent="-342900" lvl="0" marL="457200" rtl="0" algn="l">
              <a:lnSpc>
                <a:spcPct val="115000"/>
              </a:lnSpc>
              <a:spcBef>
                <a:spcPts val="0"/>
              </a:spcBef>
              <a:spcAft>
                <a:spcPts val="0"/>
              </a:spcAft>
              <a:buSzPts val="1800"/>
              <a:buChar char="●"/>
            </a:pPr>
            <a:r>
              <a:rPr lang="en"/>
              <a:t>NodeXL</a:t>
            </a:r>
            <a:endParaRPr/>
          </a:p>
          <a:p>
            <a:pPr indent="-342900" lvl="0" marL="457200" rtl="0" algn="l">
              <a:lnSpc>
                <a:spcPct val="115000"/>
              </a:lnSpc>
              <a:spcBef>
                <a:spcPts val="0"/>
              </a:spcBef>
              <a:spcAft>
                <a:spcPts val="0"/>
              </a:spcAft>
              <a:buSzPts val="1800"/>
              <a:buChar char="●"/>
            </a:pPr>
            <a:r>
              <a:rPr lang="en"/>
              <a:t>Cytoscape</a:t>
            </a:r>
            <a:endParaRPr/>
          </a:p>
          <a:p>
            <a:pPr indent="-342900" lvl="0" marL="457200" rtl="0" algn="l">
              <a:lnSpc>
                <a:spcPct val="115000"/>
              </a:lnSpc>
              <a:spcBef>
                <a:spcPts val="0"/>
              </a:spcBef>
              <a:spcAft>
                <a:spcPts val="0"/>
              </a:spcAft>
              <a:buSzPts val="1800"/>
              <a:buChar char="●"/>
            </a:pPr>
            <a:r>
              <a:rPr lang="en"/>
              <a:t>(NetMiner)</a:t>
            </a:r>
            <a:endParaRPr/>
          </a:p>
          <a:p>
            <a:pPr indent="-342900" lvl="0" marL="457200" rtl="0" algn="l">
              <a:lnSpc>
                <a:spcPct val="115000"/>
              </a:lnSpc>
              <a:spcBef>
                <a:spcPts val="0"/>
              </a:spcBef>
              <a:spcAft>
                <a:spcPts val="0"/>
              </a:spcAft>
              <a:buSzPts val="1800"/>
              <a:buChar char="●"/>
            </a:pPr>
            <a:r>
              <a:rPr lang="en"/>
              <a:t>D3.js</a:t>
            </a:r>
            <a:endParaRPr/>
          </a:p>
          <a:p>
            <a:pPr indent="0" lvl="0" marL="457200" rtl="0" algn="l">
              <a:lnSpc>
                <a:spcPct val="115000"/>
              </a:lnSpc>
              <a:spcBef>
                <a:spcPts val="1600"/>
              </a:spcBef>
              <a:spcAft>
                <a:spcPts val="1600"/>
              </a:spcAft>
              <a:buSzPts val="1800"/>
              <a:buNone/>
            </a:pPr>
            <a:r>
              <a:t/>
            </a:r>
            <a:endParaRPr/>
          </a:p>
        </p:txBody>
      </p:sp>
      <p:sp>
        <p:nvSpPr>
          <p:cNvPr id="163" name="Google Shape;163;p30"/>
          <p:cNvSpPr txBox="1"/>
          <p:nvPr>
            <p:ph idx="1" type="body"/>
          </p:nvPr>
        </p:nvSpPr>
        <p:spPr>
          <a:xfrm>
            <a:off x="4790675" y="1022475"/>
            <a:ext cx="3572700" cy="354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Python libraries:</a:t>
            </a:r>
            <a:endParaRPr/>
          </a:p>
          <a:p>
            <a:pPr indent="-342900" lvl="0" marL="457200" rtl="0" algn="l">
              <a:lnSpc>
                <a:spcPct val="115000"/>
              </a:lnSpc>
              <a:spcBef>
                <a:spcPts val="1600"/>
              </a:spcBef>
              <a:spcAft>
                <a:spcPts val="0"/>
              </a:spcAft>
              <a:buSzPts val="1800"/>
              <a:buChar char="●"/>
            </a:pPr>
            <a:r>
              <a:rPr lang="en"/>
              <a:t>NetworkX</a:t>
            </a:r>
            <a:endParaRPr/>
          </a:p>
          <a:p>
            <a:pPr indent="-342900" lvl="0" marL="457200" rtl="0" algn="l">
              <a:lnSpc>
                <a:spcPct val="115000"/>
              </a:lnSpc>
              <a:spcBef>
                <a:spcPts val="0"/>
              </a:spcBef>
              <a:spcAft>
                <a:spcPts val="0"/>
              </a:spcAft>
              <a:buSzPts val="1800"/>
              <a:buChar char="●"/>
            </a:pPr>
            <a:r>
              <a:rPr lang="en"/>
              <a:t>Matplotlib</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460950" y="2366529"/>
            <a:ext cx="8222100" cy="1401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Gephi</a:t>
            </a:r>
            <a:endParaRPr/>
          </a:p>
          <a:p>
            <a:pPr indent="0" lvl="0" marL="0" rtl="0" algn="ctr">
              <a:lnSpc>
                <a:spcPct val="100000"/>
              </a:lnSpc>
              <a:spcBef>
                <a:spcPts val="0"/>
              </a:spcBef>
              <a:spcAft>
                <a:spcPts val="0"/>
              </a:spcAft>
              <a:buSzPts val="4800"/>
              <a:buNone/>
            </a:pPr>
            <a:r>
              <a:rPr lang="en" sz="3000"/>
              <a:t>(</a:t>
            </a:r>
            <a:r>
              <a:rPr lang="en" sz="3000" u="sng">
                <a:solidFill>
                  <a:schemeClr val="hlink"/>
                </a:solidFill>
                <a:hlinkClick r:id="rId3"/>
              </a:rPr>
              <a:t>https://gephi.org/users/download/</a:t>
            </a:r>
            <a:r>
              <a:rPr lang="en" sz="3000"/>
              <a:t>)</a:t>
            </a:r>
            <a:endParaRPr sz="3000"/>
          </a:p>
          <a:p>
            <a:pPr indent="0" lvl="0" marL="0" rtl="0" algn="ctr">
              <a:lnSpc>
                <a:spcPct val="100000"/>
              </a:lnSpc>
              <a:spcBef>
                <a:spcPts val="0"/>
              </a:spcBef>
              <a:spcAft>
                <a:spcPts val="0"/>
              </a:spcAft>
              <a:buSzPts val="4800"/>
              <a:buNone/>
            </a:pPr>
            <a:r>
              <a:rPr lang="en" sz="3000"/>
              <a:t>Exploring networks</a:t>
            </a:r>
            <a:endParaRPr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First, you’ll need some data… </a:t>
            </a:r>
            <a:endParaRPr/>
          </a:p>
        </p:txBody>
      </p:sp>
      <p:sp>
        <p:nvSpPr>
          <p:cNvPr id="174" name="Google Shape;174;p32"/>
          <p:cNvSpPr txBox="1"/>
          <p:nvPr>
            <p:ph idx="1" type="body"/>
          </p:nvPr>
        </p:nvSpPr>
        <p:spPr>
          <a:xfrm>
            <a:off x="151525" y="1262825"/>
            <a:ext cx="8500800" cy="3078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a:t>Get file andypatel_get_data.py from </a:t>
            </a:r>
            <a:endParaRPr/>
          </a:p>
          <a:p>
            <a:pPr indent="0" lvl="0" marL="0" rtl="0" algn="l">
              <a:lnSpc>
                <a:spcPct val="115000"/>
              </a:lnSpc>
              <a:spcBef>
                <a:spcPts val="1600"/>
              </a:spcBef>
              <a:spcAft>
                <a:spcPts val="0"/>
              </a:spcAft>
              <a:buSzPts val="1800"/>
              <a:buNone/>
            </a:pPr>
            <a:r>
              <a:rPr lang="en" u="sng">
                <a:solidFill>
                  <a:schemeClr val="hlink"/>
                </a:solidFill>
                <a:hlinkClick r:id="rId3"/>
              </a:rPr>
              <a:t>https://github.com/COVID-19-CTI-LEAGUE/PRIVATE_DISINFORMATION/tree/master/data_collection</a:t>
            </a:r>
            <a:endParaRPr/>
          </a:p>
          <a:p>
            <a:pPr indent="-342900" lvl="0" marL="457200" rtl="0" algn="l">
              <a:lnSpc>
                <a:spcPct val="115000"/>
              </a:lnSpc>
              <a:spcBef>
                <a:spcPts val="1600"/>
              </a:spcBef>
              <a:spcAft>
                <a:spcPts val="0"/>
              </a:spcAft>
              <a:buSzPts val="1800"/>
              <a:buAutoNum type="arabicPeriod"/>
            </a:pPr>
            <a:r>
              <a:rPr lang="en"/>
              <a:t>In terminal window, type:</a:t>
            </a:r>
            <a:endParaRPr/>
          </a:p>
          <a:p>
            <a:pPr indent="0" lvl="0" marL="0" rtl="0" algn="l">
              <a:lnSpc>
                <a:spcPct val="115000"/>
              </a:lnSpc>
              <a:spcBef>
                <a:spcPts val="1600"/>
              </a:spcBef>
              <a:spcAft>
                <a:spcPts val="1600"/>
              </a:spcAft>
              <a:buSzPts val="1800"/>
              <a:buNone/>
            </a:pPr>
            <a:r>
              <a:rPr lang="en"/>
              <a:t>python andypatel_get_data.py ctileague</a:t>
            </a:r>
            <a:endParaRPr/>
          </a:p>
        </p:txBody>
      </p:sp>
      <p:pic>
        <p:nvPicPr>
          <p:cNvPr id="175" name="Google Shape;175;p32"/>
          <p:cNvPicPr preferRelativeResize="0"/>
          <p:nvPr/>
        </p:nvPicPr>
        <p:blipFill rotWithShape="1">
          <a:blip r:embed="rId4">
            <a:alphaModFix/>
          </a:blip>
          <a:srcRect b="0" l="0" r="0" t="0"/>
          <a:stretch/>
        </p:blipFill>
        <p:spPr>
          <a:xfrm>
            <a:off x="4976875" y="2788900"/>
            <a:ext cx="3926452" cy="20803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3"/>
          <p:cNvSpPr txBox="1"/>
          <p:nvPr>
            <p:ph type="title"/>
          </p:nvPr>
        </p:nvSpPr>
        <p:spPr>
          <a:xfrm>
            <a:off x="387900" y="19317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That created some Gephi input files… </a:t>
            </a:r>
            <a:endParaRPr/>
          </a:p>
        </p:txBody>
      </p:sp>
      <p:sp>
        <p:nvSpPr>
          <p:cNvPr id="181" name="Google Shape;181;p33"/>
          <p:cNvSpPr txBox="1"/>
          <p:nvPr>
            <p:ph idx="1" type="body"/>
          </p:nvPr>
        </p:nvSpPr>
        <p:spPr>
          <a:xfrm>
            <a:off x="387900" y="1071273"/>
            <a:ext cx="8214000" cy="190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User-user: counts replies, retweets, quotes, mentions</a:t>
            </a:r>
            <a:endParaRPr/>
          </a:p>
          <a:p>
            <a:pPr indent="0" lvl="0" marL="0" rtl="0" algn="l">
              <a:lnSpc>
                <a:spcPct val="115000"/>
              </a:lnSpc>
              <a:spcBef>
                <a:spcPts val="1600"/>
              </a:spcBef>
              <a:spcAft>
                <a:spcPts val="0"/>
              </a:spcAft>
              <a:buSzPts val="1800"/>
              <a:buNone/>
            </a:pPr>
            <a:r>
              <a:rPr lang="en"/>
              <a:t>Hashtag-hashtag: counts co-occurrences</a:t>
            </a:r>
            <a:endParaRPr/>
          </a:p>
          <a:p>
            <a:pPr indent="0" lvl="0" marL="0" rtl="0" algn="l">
              <a:lnSpc>
                <a:spcPct val="115000"/>
              </a:lnSpc>
              <a:spcBef>
                <a:spcPts val="1600"/>
              </a:spcBef>
              <a:spcAft>
                <a:spcPts val="1600"/>
              </a:spcAft>
              <a:buSzPts val="1800"/>
              <a:buNone/>
            </a:pPr>
            <a:r>
              <a:rPr lang="en"/>
              <a:t>User-hashtag: counts hashtag use</a:t>
            </a:r>
            <a:endParaRPr/>
          </a:p>
        </p:txBody>
      </p:sp>
      <p:pic>
        <p:nvPicPr>
          <p:cNvPr id="182" name="Google Shape;182;p33"/>
          <p:cNvPicPr preferRelativeResize="0"/>
          <p:nvPr/>
        </p:nvPicPr>
        <p:blipFill rotWithShape="1">
          <a:blip r:embed="rId3">
            <a:alphaModFix/>
          </a:blip>
          <a:srcRect b="0" l="0" r="0" t="0"/>
          <a:stretch/>
        </p:blipFill>
        <p:spPr>
          <a:xfrm>
            <a:off x="387900" y="2977484"/>
            <a:ext cx="8368200" cy="174524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4"/>
          <p:cNvSpPr txBox="1"/>
          <p:nvPr>
            <p:ph type="title"/>
          </p:nvPr>
        </p:nvSpPr>
        <p:spPr>
          <a:xfrm>
            <a:off x="387900" y="16795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Go Look at that with Gephi (from BigBook)</a:t>
            </a:r>
            <a:endParaRPr/>
          </a:p>
        </p:txBody>
      </p:sp>
      <p:sp>
        <p:nvSpPr>
          <p:cNvPr id="188" name="Google Shape;188;p34"/>
          <p:cNvSpPr txBox="1"/>
          <p:nvPr>
            <p:ph idx="1" type="body"/>
          </p:nvPr>
        </p:nvSpPr>
        <p:spPr>
          <a:xfrm>
            <a:off x="387900" y="854050"/>
            <a:ext cx="8368200" cy="4040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Start Gephi. Click on top menu&gt;file&gt;“import spreadsheet”. Grab User_user_graph.csv - use all defaults</a:t>
            </a:r>
            <a:endParaRPr sz="1400"/>
          </a:p>
          <a:p>
            <a:pPr indent="-317500" lvl="0" marL="457200" rtl="0" algn="l">
              <a:lnSpc>
                <a:spcPct val="115000"/>
              </a:lnSpc>
              <a:spcBef>
                <a:spcPts val="1600"/>
              </a:spcBef>
              <a:spcAft>
                <a:spcPts val="0"/>
              </a:spcAft>
              <a:buSzPts val="1400"/>
              <a:buChar char="●"/>
            </a:pPr>
            <a:r>
              <a:rPr lang="en" sz="1400"/>
              <a:t>Top menu: Go to data laboratory, “copy data to another column”, click ‘id’, click okay.</a:t>
            </a:r>
            <a:endParaRPr sz="1400"/>
          </a:p>
          <a:p>
            <a:pPr indent="-317500" lvl="0" marL="457200" rtl="0" algn="l">
              <a:lnSpc>
                <a:spcPct val="115000"/>
              </a:lnSpc>
              <a:spcBef>
                <a:spcPts val="1600"/>
              </a:spcBef>
              <a:spcAft>
                <a:spcPts val="0"/>
              </a:spcAft>
              <a:buSzPts val="1400"/>
              <a:buChar char="●"/>
            </a:pPr>
            <a:r>
              <a:rPr lang="en" sz="1400"/>
              <a:t>Go to overview. RHS: Run modularity algorithm, using defaults</a:t>
            </a:r>
            <a:endParaRPr sz="1400"/>
          </a:p>
          <a:p>
            <a:pPr indent="-317500" lvl="0" marL="457200" rtl="0" algn="l">
              <a:lnSpc>
                <a:spcPct val="115000"/>
              </a:lnSpc>
              <a:spcBef>
                <a:spcPts val="1600"/>
              </a:spcBef>
              <a:spcAft>
                <a:spcPts val="0"/>
              </a:spcAft>
              <a:buSzPts val="1400"/>
              <a:buChar char="●"/>
            </a:pPr>
            <a:r>
              <a:rPr lang="en" sz="1400"/>
              <a:t>RHS: Run average weighted degree algorithm</a:t>
            </a:r>
            <a:endParaRPr sz="1400"/>
          </a:p>
          <a:p>
            <a:pPr indent="-317500" lvl="0" marL="457200" rtl="0" algn="l">
              <a:lnSpc>
                <a:spcPct val="115000"/>
              </a:lnSpc>
              <a:spcBef>
                <a:spcPts val="1600"/>
              </a:spcBef>
              <a:spcAft>
                <a:spcPts val="0"/>
              </a:spcAft>
              <a:buSzPts val="1400"/>
              <a:buChar char="●"/>
            </a:pPr>
            <a:r>
              <a:rPr lang="en" sz="1400"/>
              <a:t>LHS: Click color icon, then partition, modularity class. Open palette, generate, unclick “limit number of colors”, preset=intense, generate, okay</a:t>
            </a:r>
            <a:endParaRPr sz="1400"/>
          </a:p>
          <a:p>
            <a:pPr indent="-317500" lvl="0" marL="457200" rtl="0" algn="l">
              <a:lnSpc>
                <a:spcPct val="115000"/>
              </a:lnSpc>
              <a:spcBef>
                <a:spcPts val="1600"/>
              </a:spcBef>
              <a:spcAft>
                <a:spcPts val="0"/>
              </a:spcAft>
              <a:buSzPts val="1400"/>
              <a:buChar char="●"/>
            </a:pPr>
            <a:r>
              <a:rPr lang="en" sz="1400"/>
              <a:t>LHS: Select “tt”, ranking, weighted degree, set minsize=0.2, choose 3rd spline, apply</a:t>
            </a:r>
            <a:endParaRPr sz="1400"/>
          </a:p>
          <a:p>
            <a:pPr indent="-317500" lvl="0" marL="457200" rtl="0" algn="l">
              <a:lnSpc>
                <a:spcPct val="115000"/>
              </a:lnSpc>
              <a:spcBef>
                <a:spcPts val="1600"/>
              </a:spcBef>
              <a:spcAft>
                <a:spcPts val="0"/>
              </a:spcAft>
              <a:buSzPts val="1400"/>
              <a:buChar char="●"/>
            </a:pPr>
            <a:r>
              <a:rPr lang="en" sz="1400"/>
              <a:t>LHS: Layout: OpenOrd, run. Then forceatlas2, run. Try stronger gravity, and scaling=200</a:t>
            </a:r>
            <a:endParaRPr sz="1400"/>
          </a:p>
          <a:p>
            <a:pPr indent="-317500" lvl="0" marL="457200" rtl="0" algn="l">
              <a:lnSpc>
                <a:spcPct val="115000"/>
              </a:lnSpc>
              <a:spcBef>
                <a:spcPts val="1600"/>
              </a:spcBef>
              <a:spcAft>
                <a:spcPts val="1600"/>
              </a:spcAft>
              <a:buSzPts val="1400"/>
              <a:buChar char="●"/>
            </a:pPr>
            <a:r>
              <a:rPr lang="en" sz="1400"/>
              <a:t>Top menu: Preview - select “black background”, click “refresh”. Click “Reset zoom”</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5"/>
          <p:cNvSpPr txBox="1"/>
          <p:nvPr>
            <p:ph type="title"/>
          </p:nvPr>
        </p:nvSpPr>
        <p:spPr>
          <a:xfrm>
            <a:off x="387900" y="18055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Erm… yeah… we don’t talk much? </a:t>
            </a:r>
            <a:endParaRPr/>
          </a:p>
        </p:txBody>
      </p:sp>
      <p:pic>
        <p:nvPicPr>
          <p:cNvPr id="194" name="Google Shape;194;p35"/>
          <p:cNvPicPr preferRelativeResize="0"/>
          <p:nvPr/>
        </p:nvPicPr>
        <p:blipFill rotWithShape="1">
          <a:blip r:embed="rId3">
            <a:alphaModFix/>
          </a:blip>
          <a:srcRect b="0" l="0" r="0" t="0"/>
          <a:stretch/>
        </p:blipFill>
        <p:spPr>
          <a:xfrm>
            <a:off x="2170400" y="866650"/>
            <a:ext cx="4485145" cy="39720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165875" y="173000"/>
            <a:ext cx="8590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Data Science 4 Disinformation Response series</a:t>
            </a:r>
            <a:endParaRPr/>
          </a:p>
        </p:txBody>
      </p:sp>
      <p:sp>
        <p:nvSpPr>
          <p:cNvPr id="90" name="Google Shape;90;p18"/>
          <p:cNvSpPr txBox="1"/>
          <p:nvPr>
            <p:ph idx="1" type="body"/>
          </p:nvPr>
        </p:nvSpPr>
        <p:spPr>
          <a:xfrm>
            <a:off x="387900" y="859100"/>
            <a:ext cx="8368200" cy="3709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TBA Introduction to the disinformation team</a:t>
            </a:r>
            <a:endParaRPr/>
          </a:p>
          <a:p>
            <a:pPr indent="-342900" lvl="0" marL="457200" rtl="0" algn="l">
              <a:lnSpc>
                <a:spcPct val="115000"/>
              </a:lnSpc>
              <a:spcBef>
                <a:spcPts val="0"/>
              </a:spcBef>
              <a:spcAft>
                <a:spcPts val="0"/>
              </a:spcAft>
              <a:buSzPts val="1800"/>
              <a:buChar char="●"/>
            </a:pPr>
            <a:r>
              <a:rPr lang="en"/>
              <a:t>2020-05-06 What are we chasing?  Digital harm training</a:t>
            </a:r>
            <a:endParaRPr/>
          </a:p>
          <a:p>
            <a:pPr indent="-342900" lvl="0" marL="457200" rtl="0" algn="l">
              <a:lnSpc>
                <a:spcPct val="115000"/>
              </a:lnSpc>
              <a:spcBef>
                <a:spcPts val="0"/>
              </a:spcBef>
              <a:spcAft>
                <a:spcPts val="0"/>
              </a:spcAft>
              <a:buSzPts val="1800"/>
              <a:buChar char="●"/>
            </a:pPr>
            <a:r>
              <a:rPr lang="en"/>
              <a:t>TBA getting set up for disinformation data science</a:t>
            </a:r>
            <a:endParaRPr/>
          </a:p>
          <a:p>
            <a:pPr indent="-342900" lvl="0" marL="457200" rtl="0" algn="l">
              <a:lnSpc>
                <a:spcPct val="115000"/>
              </a:lnSpc>
              <a:spcBef>
                <a:spcPts val="0"/>
              </a:spcBef>
              <a:spcAft>
                <a:spcPts val="0"/>
              </a:spcAft>
              <a:buSzPts val="1800"/>
              <a:buChar char="●"/>
            </a:pPr>
            <a:r>
              <a:rPr lang="en"/>
              <a:t>2020-05-27 Data sources (process, sources, stores)</a:t>
            </a:r>
            <a:endParaRPr/>
          </a:p>
          <a:p>
            <a:pPr indent="-342900" lvl="0" marL="457200" rtl="0" algn="l">
              <a:lnSpc>
                <a:spcPct val="115000"/>
              </a:lnSpc>
              <a:spcBef>
                <a:spcPts val="0"/>
              </a:spcBef>
              <a:spcAft>
                <a:spcPts val="0"/>
              </a:spcAft>
              <a:buSzPts val="1800"/>
              <a:buChar char="●"/>
            </a:pPr>
            <a:r>
              <a:rPr lang="en"/>
              <a:t>2020-07-04 Disinfo Data Science examples</a:t>
            </a:r>
            <a:endParaRPr/>
          </a:p>
          <a:p>
            <a:pPr indent="-342900" lvl="0" marL="457200" rtl="0" algn="l">
              <a:lnSpc>
                <a:spcPct val="115000"/>
              </a:lnSpc>
              <a:spcBef>
                <a:spcPts val="0"/>
              </a:spcBef>
              <a:spcAft>
                <a:spcPts val="0"/>
              </a:spcAft>
              <a:buSzPts val="1800"/>
              <a:buChar char="●"/>
            </a:pPr>
            <a:r>
              <a:rPr lang="en"/>
              <a:t>TBA Social text analysis</a:t>
            </a:r>
            <a:endParaRPr/>
          </a:p>
          <a:p>
            <a:pPr indent="-342900" lvl="0" marL="457200" rtl="0" algn="l">
              <a:lnSpc>
                <a:spcPct val="115000"/>
              </a:lnSpc>
              <a:spcBef>
                <a:spcPts val="0"/>
              </a:spcBef>
              <a:spcAft>
                <a:spcPts val="0"/>
              </a:spcAft>
              <a:buSzPts val="1800"/>
              <a:buChar char="●"/>
            </a:pPr>
            <a:r>
              <a:rPr lang="en"/>
              <a:t>TBA Image data analysis</a:t>
            </a:r>
            <a:endParaRPr/>
          </a:p>
          <a:p>
            <a:pPr indent="-342900" lvl="0" marL="457200" rtl="0" algn="l">
              <a:lnSpc>
                <a:spcPct val="115000"/>
              </a:lnSpc>
              <a:spcBef>
                <a:spcPts val="0"/>
              </a:spcBef>
              <a:spcAft>
                <a:spcPts val="0"/>
              </a:spcAft>
              <a:buSzPts val="1800"/>
              <a:buChar char="●"/>
            </a:pPr>
            <a:r>
              <a:rPr b="1" lang="en"/>
              <a:t>2020-07-11 Relationships as data</a:t>
            </a:r>
            <a:endParaRPr b="1"/>
          </a:p>
          <a:p>
            <a:pPr indent="-342900" lvl="0" marL="457200" rtl="0" algn="l">
              <a:lnSpc>
                <a:spcPct val="115000"/>
              </a:lnSpc>
              <a:spcBef>
                <a:spcPts val="0"/>
              </a:spcBef>
              <a:spcAft>
                <a:spcPts val="0"/>
              </a:spcAft>
              <a:buSzPts val="1800"/>
              <a:buChar char="●"/>
            </a:pPr>
            <a:r>
              <a:rPr lang="en"/>
              <a:t>TBA Extending your analysis with machine learning skillz</a:t>
            </a:r>
            <a:endParaRPr/>
          </a:p>
          <a:p>
            <a:pPr indent="-342900" lvl="0" marL="457200" rtl="0" algn="l">
              <a:lnSpc>
                <a:spcPct val="115000"/>
              </a:lnSpc>
              <a:spcBef>
                <a:spcPts val="0"/>
              </a:spcBef>
              <a:spcAft>
                <a:spcPts val="0"/>
              </a:spcAft>
              <a:buSzPts val="1800"/>
              <a:buChar char="●"/>
            </a:pPr>
            <a:r>
              <a:rPr lang="en"/>
              <a:t>TBA Communicating results (style, narratives, visualisations)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6"/>
          <p:cNvSpPr txBox="1"/>
          <p:nvPr>
            <p:ph type="title"/>
          </p:nvPr>
        </p:nvSpPr>
        <p:spPr>
          <a:xfrm>
            <a:off x="387900" y="11747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Covid-5G, on the other hand...</a:t>
            </a:r>
            <a:endParaRPr/>
          </a:p>
        </p:txBody>
      </p:sp>
      <p:pic>
        <p:nvPicPr>
          <p:cNvPr id="200" name="Google Shape;200;p36"/>
          <p:cNvPicPr preferRelativeResize="0"/>
          <p:nvPr/>
        </p:nvPicPr>
        <p:blipFill rotWithShape="1">
          <a:blip r:embed="rId3">
            <a:alphaModFix/>
          </a:blip>
          <a:srcRect b="0" l="0" r="0" t="0"/>
          <a:stretch/>
        </p:blipFill>
        <p:spPr>
          <a:xfrm>
            <a:off x="2246050" y="803575"/>
            <a:ext cx="4299976" cy="41702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7"/>
          <p:cNvSpPr txBox="1"/>
          <p:nvPr>
            <p:ph type="title"/>
          </p:nvPr>
        </p:nvSpPr>
        <p:spPr>
          <a:xfrm>
            <a:off x="460950" y="1994644"/>
            <a:ext cx="8222100" cy="1401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NetworkX</a:t>
            </a:r>
            <a:endParaRPr/>
          </a:p>
          <a:p>
            <a:pPr indent="0" lvl="0" marL="0" rtl="0" algn="ctr">
              <a:lnSpc>
                <a:spcPct val="100000"/>
              </a:lnSpc>
              <a:spcBef>
                <a:spcPts val="0"/>
              </a:spcBef>
              <a:spcAft>
                <a:spcPts val="0"/>
              </a:spcAft>
              <a:buSzPts val="4800"/>
              <a:buNone/>
            </a:pPr>
            <a:r>
              <a:rPr lang="en" sz="3000"/>
              <a:t>Understanding networks</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8"/>
          <p:cNvSpPr txBox="1"/>
          <p:nvPr>
            <p:ph type="title"/>
          </p:nvPr>
        </p:nvSpPr>
        <p:spPr>
          <a:xfrm>
            <a:off x="387900" y="24287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Network representation: diagram</a:t>
            </a:r>
            <a:endParaRPr/>
          </a:p>
        </p:txBody>
      </p:sp>
      <p:pic>
        <p:nvPicPr>
          <p:cNvPr id="211" name="Google Shape;211;p38"/>
          <p:cNvPicPr preferRelativeResize="0"/>
          <p:nvPr/>
        </p:nvPicPr>
        <p:blipFill rotWithShape="1">
          <a:blip r:embed="rId3">
            <a:alphaModFix/>
          </a:blip>
          <a:srcRect b="0" l="0" r="0" t="0"/>
          <a:stretch/>
        </p:blipFill>
        <p:spPr>
          <a:xfrm>
            <a:off x="1428525" y="1059875"/>
            <a:ext cx="5650301" cy="3661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Representation: adjacency matrix</a:t>
            </a:r>
            <a:endParaRPr/>
          </a:p>
        </p:txBody>
      </p:sp>
      <p:sp>
        <p:nvSpPr>
          <p:cNvPr id="217" name="Google Shape;217;p39"/>
          <p:cNvSpPr txBox="1"/>
          <p:nvPr/>
        </p:nvSpPr>
        <p:spPr>
          <a:xfrm>
            <a:off x="838500" y="1412600"/>
            <a:ext cx="3733500" cy="315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[[ 0,  1,  1,  1,  0,  0,  0,  0,  0,  1],</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[ 1,  0,  0,  1,  1,  0,  1,  0,  0,  1],</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[ 1,  0,  0,  1,  0,  1,  0,  0,  0,  0],</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[ 1,  1,  1,  0,  1,  1,  1,  0,  0,  0],</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[ 0,  1,  0,  1,  0,  0,  1,  0,  0,  0],</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[ 0,  0,  1,  1,  0,  0,  1,  0,  0,  0],</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[ 0,  1,  0,  1,  1,  1,  0,  0,  0,  0],</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[ 0,  0,  0,  0,  0,  0,  0,  0,  1,  0],</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[ 0,  0,  0,  0,  0,  0,  0,  1,  0,  1],</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 1,  1,  0,  0,  0,  0,  0,  0,  1,  0]]</a:t>
            </a:r>
            <a:endParaRPr b="0" i="0" sz="1800" u="none" cap="none" strike="noStrike">
              <a:solidFill>
                <a:srgbClr val="FFFFFF"/>
              </a:solidFill>
              <a:latin typeface="Arial"/>
              <a:ea typeface="Arial"/>
              <a:cs typeface="Arial"/>
              <a:sym typeface="Arial"/>
            </a:endParaRPr>
          </a:p>
        </p:txBody>
      </p:sp>
      <p:pic>
        <p:nvPicPr>
          <p:cNvPr id="218" name="Google Shape;218;p39"/>
          <p:cNvPicPr preferRelativeResize="0"/>
          <p:nvPr/>
        </p:nvPicPr>
        <p:blipFill rotWithShape="1">
          <a:blip r:embed="rId3">
            <a:alphaModFix/>
          </a:blip>
          <a:srcRect b="0" l="0" r="0" t="0"/>
          <a:stretch/>
        </p:blipFill>
        <p:spPr>
          <a:xfrm>
            <a:off x="5527200" y="1549925"/>
            <a:ext cx="3153400" cy="2043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0"/>
          <p:cNvSpPr txBox="1"/>
          <p:nvPr>
            <p:ph type="title"/>
          </p:nvPr>
        </p:nvSpPr>
        <p:spPr>
          <a:xfrm>
            <a:off x="387900" y="28145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Representation: Adjacency List</a:t>
            </a:r>
            <a:endParaRPr/>
          </a:p>
        </p:txBody>
      </p:sp>
      <p:sp>
        <p:nvSpPr>
          <p:cNvPr id="224" name="Google Shape;224;p40"/>
          <p:cNvSpPr txBox="1"/>
          <p:nvPr/>
        </p:nvSpPr>
        <p:spPr>
          <a:xfrm>
            <a:off x="1160350" y="1324325"/>
            <a:ext cx="3000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{0: [1, 2, 3, 9],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1: [0, 9, 3, 4, 6],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2: [0, 3, 5],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3: [0, 1, 2, 4, 5, 6],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4: [1, 3, 6],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5: [2, 3, 6],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6: [1, 3, 4, 5],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7: [8],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8: [9, 7],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9: [8, 1, 0]}</a:t>
            </a:r>
            <a:endParaRPr b="0" i="0" sz="1800" u="none" cap="none" strike="noStrike">
              <a:solidFill>
                <a:srgbClr val="FFFFFF"/>
              </a:solidFill>
              <a:latin typeface="Arial"/>
              <a:ea typeface="Arial"/>
              <a:cs typeface="Arial"/>
              <a:sym typeface="Arial"/>
            </a:endParaRPr>
          </a:p>
        </p:txBody>
      </p:sp>
      <p:pic>
        <p:nvPicPr>
          <p:cNvPr id="225" name="Google Shape;225;p40"/>
          <p:cNvPicPr preferRelativeResize="0"/>
          <p:nvPr/>
        </p:nvPicPr>
        <p:blipFill rotWithShape="1">
          <a:blip r:embed="rId3">
            <a:alphaModFix/>
          </a:blip>
          <a:srcRect b="0" l="0" r="0" t="0"/>
          <a:stretch/>
        </p:blipFill>
        <p:spPr>
          <a:xfrm>
            <a:off x="5527200" y="1549925"/>
            <a:ext cx="3153400" cy="2043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Representation: Edge List</a:t>
            </a:r>
            <a:endParaRPr/>
          </a:p>
        </p:txBody>
      </p:sp>
      <p:sp>
        <p:nvSpPr>
          <p:cNvPr id="231" name="Google Shape;231;p41"/>
          <p:cNvSpPr txBox="1"/>
          <p:nvPr/>
        </p:nvSpPr>
        <p:spPr>
          <a:xfrm>
            <a:off x="491875" y="1349525"/>
            <a:ext cx="36075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{(0,1), (0,2), (0,3), (0,9),</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(1,3), (1,4), (1,6), (1,9),</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(2,3), (2,5), (3,4), (3,5), (3,6),</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(4,6), (5,6), (7,8), (8,9)}</a:t>
            </a:r>
            <a:endParaRPr b="0" i="0" sz="1800" u="none" cap="none" strike="noStrike">
              <a:solidFill>
                <a:srgbClr val="FFFFFF"/>
              </a:solidFill>
              <a:latin typeface="Arial"/>
              <a:ea typeface="Arial"/>
              <a:cs typeface="Arial"/>
              <a:sym typeface="Arial"/>
            </a:endParaRPr>
          </a:p>
        </p:txBody>
      </p:sp>
      <p:pic>
        <p:nvPicPr>
          <p:cNvPr id="232" name="Google Shape;232;p41"/>
          <p:cNvPicPr preferRelativeResize="0"/>
          <p:nvPr/>
        </p:nvPicPr>
        <p:blipFill rotWithShape="1">
          <a:blip r:embed="rId3">
            <a:alphaModFix/>
          </a:blip>
          <a:srcRect b="0" l="0" r="0" t="0"/>
          <a:stretch/>
        </p:blipFill>
        <p:spPr>
          <a:xfrm>
            <a:off x="5527200" y="1549925"/>
            <a:ext cx="3153400" cy="2043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Getting graphs into NetworkX</a:t>
            </a:r>
            <a:endParaRPr/>
          </a:p>
        </p:txBody>
      </p:sp>
      <p:sp>
        <p:nvSpPr>
          <p:cNvPr id="238" name="Google Shape;238;p42"/>
          <p:cNvSpPr txBox="1"/>
          <p:nvPr/>
        </p:nvSpPr>
        <p:spPr>
          <a:xfrm>
            <a:off x="457200" y="1295400"/>
            <a:ext cx="67983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import networkx as nx</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edgelist = {(0,1), (0,2), (0,3), (0,5), (0,9), (1,3), (1,4), (1,6), (1,9), (2,3), (2,5), (3,4), (3,5), (3,6), (4,6), (5,6), (7,8), (8,9)}</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G = nx.Graph()</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for edge in edgelist:</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    G.add_edge(edge[0], edge[1])</a:t>
            </a:r>
            <a:endParaRPr b="0" i="0" sz="1800" u="none" cap="none" strike="noStrike">
              <a:solidFill>
                <a:srgbClr val="FFFFFF"/>
              </a:solidFill>
              <a:latin typeface="Arial"/>
              <a:ea typeface="Arial"/>
              <a:cs typeface="Arial"/>
              <a:sym typeface="Arial"/>
            </a:endParaRPr>
          </a:p>
        </p:txBody>
      </p:sp>
      <p:pic>
        <p:nvPicPr>
          <p:cNvPr id="239" name="Google Shape;239;p42"/>
          <p:cNvPicPr preferRelativeResize="0"/>
          <p:nvPr/>
        </p:nvPicPr>
        <p:blipFill rotWithShape="1">
          <a:blip r:embed="rId3">
            <a:alphaModFix/>
          </a:blip>
          <a:srcRect b="0" l="0" r="0" t="0"/>
          <a:stretch/>
        </p:blipFill>
        <p:spPr>
          <a:xfrm>
            <a:off x="5498000" y="2761150"/>
            <a:ext cx="3258100" cy="2042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3"/>
          <p:cNvSpPr txBox="1"/>
          <p:nvPr>
            <p:ph type="title"/>
          </p:nvPr>
        </p:nvSpPr>
        <p:spPr>
          <a:xfrm>
            <a:off x="387900" y="21840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Basic Network Analysis</a:t>
            </a:r>
            <a:endParaRPr/>
          </a:p>
        </p:txBody>
      </p:sp>
      <p:sp>
        <p:nvSpPr>
          <p:cNvPr id="245" name="Google Shape;245;p43"/>
          <p:cNvSpPr txBox="1"/>
          <p:nvPr>
            <p:ph idx="1" type="body"/>
          </p:nvPr>
        </p:nvSpPr>
        <p:spPr>
          <a:xfrm>
            <a:off x="387900" y="1211650"/>
            <a:ext cx="8368200" cy="3357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Centrality: how important is each node to the network?</a:t>
            </a:r>
            <a:endParaRPr/>
          </a:p>
          <a:p>
            <a:pPr indent="-342900" lvl="0" marL="457200" rtl="0" algn="l">
              <a:lnSpc>
                <a:spcPct val="115000"/>
              </a:lnSpc>
              <a:spcBef>
                <a:spcPts val="0"/>
              </a:spcBef>
              <a:spcAft>
                <a:spcPts val="0"/>
              </a:spcAft>
              <a:buSzPts val="1800"/>
              <a:buChar char="●"/>
            </a:pPr>
            <a:r>
              <a:rPr lang="en"/>
              <a:t>Community detection: what type of groups are there in this network?</a:t>
            </a:r>
            <a:endParaRPr/>
          </a:p>
          <a:p>
            <a:pPr indent="-342900" lvl="0" marL="457200" rtl="0" algn="l">
              <a:lnSpc>
                <a:spcPct val="115000"/>
              </a:lnSpc>
              <a:spcBef>
                <a:spcPts val="0"/>
              </a:spcBef>
              <a:spcAft>
                <a:spcPts val="0"/>
              </a:spcAft>
              <a:buSzPts val="1800"/>
              <a:buChar char="●"/>
            </a:pPr>
            <a:r>
              <a:rPr lang="en"/>
              <a:t>Transmission: how might (information, disease, etc) move across this network?</a:t>
            </a:r>
            <a:endParaRPr/>
          </a:p>
          <a:p>
            <a:pPr indent="-342900" lvl="0" marL="457200" rtl="0" algn="l">
              <a:lnSpc>
                <a:spcPct val="115000"/>
              </a:lnSpc>
              <a:spcBef>
                <a:spcPts val="0"/>
              </a:spcBef>
              <a:spcAft>
                <a:spcPts val="0"/>
              </a:spcAft>
              <a:buSzPts val="1800"/>
              <a:buChar char="●"/>
            </a:pPr>
            <a:r>
              <a:rPr lang="en"/>
              <a:t>Network characteristics: what type of network do we have here?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Degree Centrality: who has lots of friends?</a:t>
            </a:r>
            <a:endParaRPr/>
          </a:p>
        </p:txBody>
      </p:sp>
      <p:pic>
        <p:nvPicPr>
          <p:cNvPr id="251" name="Google Shape;251;p44"/>
          <p:cNvPicPr preferRelativeResize="0"/>
          <p:nvPr/>
        </p:nvPicPr>
        <p:blipFill rotWithShape="1">
          <a:blip r:embed="rId3">
            <a:alphaModFix/>
          </a:blip>
          <a:srcRect b="0" l="0" r="0" t="0"/>
          <a:stretch/>
        </p:blipFill>
        <p:spPr>
          <a:xfrm>
            <a:off x="4242825" y="1501725"/>
            <a:ext cx="4347850" cy="2787350"/>
          </a:xfrm>
          <a:prstGeom prst="rect">
            <a:avLst/>
          </a:prstGeom>
          <a:noFill/>
          <a:ln>
            <a:noFill/>
          </a:ln>
        </p:spPr>
      </p:pic>
      <p:sp>
        <p:nvSpPr>
          <p:cNvPr id="252" name="Google Shape;252;p44"/>
          <p:cNvSpPr txBox="1"/>
          <p:nvPr/>
        </p:nvSpPr>
        <p:spPr>
          <a:xfrm>
            <a:off x="126125" y="1347450"/>
            <a:ext cx="3000000" cy="122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nx.degree_centrality(G)</a:t>
            </a:r>
            <a:endParaRPr b="0" i="0" sz="1800" u="none" cap="none" strike="noStrike">
              <a:solidFill>
                <a:srgbClr val="FFFFFF"/>
              </a:solidFill>
              <a:latin typeface="Arial"/>
              <a:ea typeface="Arial"/>
              <a:cs typeface="Arial"/>
              <a:sym typeface="Arial"/>
            </a:endParaRPr>
          </a:p>
        </p:txBody>
      </p:sp>
      <p:sp>
        <p:nvSpPr>
          <p:cNvPr id="253" name="Google Shape;253;p44"/>
          <p:cNvSpPr txBox="1"/>
          <p:nvPr/>
        </p:nvSpPr>
        <p:spPr>
          <a:xfrm>
            <a:off x="744150" y="1866625"/>
            <a:ext cx="15894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3	0.666</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0	0.555</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1	0.555</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5	0.444</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6	0.444</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2	0.333</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4	0.333</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9	0.333</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8	0.222</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7	0.111</a:t>
            </a:r>
            <a:endParaRPr b="0" i="0" sz="1350" u="none" cap="none" strike="noStrike">
              <a:solidFill>
                <a:srgbClr val="FFFFFF"/>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Betweenness Centrality: who are the bridges?</a:t>
            </a:r>
            <a:endParaRPr/>
          </a:p>
        </p:txBody>
      </p:sp>
      <p:sp>
        <p:nvSpPr>
          <p:cNvPr id="259" name="Google Shape;259;p45"/>
          <p:cNvSpPr txBox="1"/>
          <p:nvPr/>
        </p:nvSpPr>
        <p:spPr>
          <a:xfrm>
            <a:off x="126125" y="1347450"/>
            <a:ext cx="3519000" cy="122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nx.betweenness_centrality(G)</a:t>
            </a:r>
            <a:endParaRPr b="0" i="0" sz="1800" u="none" cap="none" strike="noStrike">
              <a:solidFill>
                <a:srgbClr val="FFFFFF"/>
              </a:solidFill>
              <a:latin typeface="Arial"/>
              <a:ea typeface="Arial"/>
              <a:cs typeface="Arial"/>
              <a:sym typeface="Arial"/>
            </a:endParaRPr>
          </a:p>
        </p:txBody>
      </p:sp>
      <p:pic>
        <p:nvPicPr>
          <p:cNvPr id="260" name="Google Shape;260;p45"/>
          <p:cNvPicPr preferRelativeResize="0"/>
          <p:nvPr/>
        </p:nvPicPr>
        <p:blipFill rotWithShape="1">
          <a:blip r:embed="rId3">
            <a:alphaModFix/>
          </a:blip>
          <a:srcRect b="0" l="0" r="0" t="0"/>
          <a:stretch/>
        </p:blipFill>
        <p:spPr>
          <a:xfrm>
            <a:off x="4768675" y="1561375"/>
            <a:ext cx="3838575" cy="2476500"/>
          </a:xfrm>
          <a:prstGeom prst="rect">
            <a:avLst/>
          </a:prstGeom>
          <a:noFill/>
          <a:ln>
            <a:noFill/>
          </a:ln>
        </p:spPr>
      </p:pic>
      <p:sp>
        <p:nvSpPr>
          <p:cNvPr id="261" name="Google Shape;261;p45"/>
          <p:cNvSpPr txBox="1"/>
          <p:nvPr/>
        </p:nvSpPr>
        <p:spPr>
          <a:xfrm>
            <a:off x="807200" y="1954925"/>
            <a:ext cx="1602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9	0.38</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0	0.23</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1	0.23</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8	0.22</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3	0.10</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5	0.02</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6	0.02</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2	0.00</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4	0.00</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7	0.00</a:t>
            </a:r>
            <a:endParaRPr b="0" i="0" sz="1350" u="none" cap="none" strike="noStrike">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87900" y="6117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Recap: Data Science is a Process</a:t>
            </a:r>
            <a:endParaRPr/>
          </a:p>
        </p:txBody>
      </p:sp>
      <p:pic>
        <p:nvPicPr>
          <p:cNvPr id="96" name="Google Shape;96;p19"/>
          <p:cNvPicPr preferRelativeResize="0"/>
          <p:nvPr/>
        </p:nvPicPr>
        <p:blipFill rotWithShape="1">
          <a:blip r:embed="rId3">
            <a:alphaModFix/>
          </a:blip>
          <a:srcRect b="0" l="0" r="0" t="0"/>
          <a:stretch/>
        </p:blipFill>
        <p:spPr>
          <a:xfrm>
            <a:off x="912500" y="764099"/>
            <a:ext cx="7435850" cy="3807500"/>
          </a:xfrm>
          <a:prstGeom prst="rect">
            <a:avLst/>
          </a:prstGeom>
          <a:noFill/>
          <a:ln>
            <a:noFill/>
          </a:ln>
        </p:spPr>
      </p:pic>
      <p:sp>
        <p:nvSpPr>
          <p:cNvPr id="97" name="Google Shape;97;p19"/>
          <p:cNvSpPr txBox="1"/>
          <p:nvPr/>
        </p:nvSpPr>
        <p:spPr>
          <a:xfrm>
            <a:off x="387900" y="4662050"/>
            <a:ext cx="8368200" cy="27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4"/>
              </a:rPr>
              <a:t>https://medium.com/the-mission/deconstructing-data-science-breaking-the-complex-craft-into-its-simplest-parts-15b15420df21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Closeness centrality: who are the hubs?</a:t>
            </a:r>
            <a:endParaRPr/>
          </a:p>
        </p:txBody>
      </p:sp>
      <p:sp>
        <p:nvSpPr>
          <p:cNvPr id="267" name="Google Shape;267;p46"/>
          <p:cNvSpPr txBox="1"/>
          <p:nvPr/>
        </p:nvSpPr>
        <p:spPr>
          <a:xfrm>
            <a:off x="327925" y="1261250"/>
            <a:ext cx="3355200" cy="68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nx.closeness_centrality(G)</a:t>
            </a:r>
            <a:endParaRPr b="0" i="0" sz="1800" u="none" cap="none" strike="noStrike">
              <a:solidFill>
                <a:srgbClr val="FFFFFF"/>
              </a:solidFill>
              <a:latin typeface="Arial"/>
              <a:ea typeface="Arial"/>
              <a:cs typeface="Arial"/>
              <a:sym typeface="Arial"/>
            </a:endParaRPr>
          </a:p>
        </p:txBody>
      </p:sp>
      <p:pic>
        <p:nvPicPr>
          <p:cNvPr id="268" name="Google Shape;268;p46"/>
          <p:cNvPicPr preferRelativeResize="0"/>
          <p:nvPr/>
        </p:nvPicPr>
        <p:blipFill rotWithShape="1">
          <a:blip r:embed="rId3">
            <a:alphaModFix/>
          </a:blip>
          <a:srcRect b="0" l="0" r="0" t="0"/>
          <a:stretch/>
        </p:blipFill>
        <p:spPr>
          <a:xfrm>
            <a:off x="4793775" y="1481750"/>
            <a:ext cx="3848100" cy="2466975"/>
          </a:xfrm>
          <a:prstGeom prst="rect">
            <a:avLst/>
          </a:prstGeom>
          <a:noFill/>
          <a:ln>
            <a:noFill/>
          </a:ln>
        </p:spPr>
      </p:pic>
      <p:sp>
        <p:nvSpPr>
          <p:cNvPr id="269" name="Google Shape;269;p46"/>
          <p:cNvSpPr txBox="1"/>
          <p:nvPr/>
        </p:nvSpPr>
        <p:spPr>
          <a:xfrm>
            <a:off x="1147725" y="1854025"/>
            <a:ext cx="3000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0	0.64</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1	0.64</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3	0.60</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9	0.60</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5	0.52</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6	0.52</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2	0.50</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4	0.50</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8	0.42</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7	0.31</a:t>
            </a:r>
            <a:endParaRPr b="0" i="0" sz="1350" u="none" cap="none" strike="noStrike">
              <a:solidFill>
                <a:srgbClr val="FFFFF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7"/>
          <p:cNvSpPr txBox="1"/>
          <p:nvPr>
            <p:ph type="title"/>
          </p:nvPr>
        </p:nvSpPr>
        <p:spPr>
          <a:xfrm>
            <a:off x="265050" y="458025"/>
            <a:ext cx="87909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Eigenvalue centrality: who has most influence?</a:t>
            </a:r>
            <a:endParaRPr/>
          </a:p>
        </p:txBody>
      </p:sp>
      <p:sp>
        <p:nvSpPr>
          <p:cNvPr id="275" name="Google Shape;275;p47"/>
          <p:cNvSpPr txBox="1"/>
          <p:nvPr/>
        </p:nvSpPr>
        <p:spPr>
          <a:xfrm>
            <a:off x="479275" y="1223425"/>
            <a:ext cx="3203700" cy="68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nx.eigenvector_centrality(G)</a:t>
            </a:r>
            <a:endParaRPr b="0" i="0" sz="1800" u="none" cap="none" strike="noStrike">
              <a:solidFill>
                <a:srgbClr val="FFFFFF"/>
              </a:solidFill>
              <a:latin typeface="Arial"/>
              <a:ea typeface="Arial"/>
              <a:cs typeface="Arial"/>
              <a:sym typeface="Arial"/>
            </a:endParaRPr>
          </a:p>
        </p:txBody>
      </p:sp>
      <p:pic>
        <p:nvPicPr>
          <p:cNvPr id="276" name="Google Shape;276;p47"/>
          <p:cNvPicPr preferRelativeResize="0"/>
          <p:nvPr/>
        </p:nvPicPr>
        <p:blipFill rotWithShape="1">
          <a:blip r:embed="rId3">
            <a:alphaModFix/>
          </a:blip>
          <a:srcRect b="0" l="0" r="0" t="0"/>
          <a:stretch/>
        </p:blipFill>
        <p:spPr>
          <a:xfrm>
            <a:off x="4856825" y="1595250"/>
            <a:ext cx="3848100" cy="2476500"/>
          </a:xfrm>
          <a:prstGeom prst="rect">
            <a:avLst/>
          </a:prstGeom>
          <a:noFill/>
          <a:ln>
            <a:noFill/>
          </a:ln>
        </p:spPr>
      </p:pic>
      <p:sp>
        <p:nvSpPr>
          <p:cNvPr id="277" name="Google Shape;277;p47"/>
          <p:cNvSpPr txBox="1"/>
          <p:nvPr/>
        </p:nvSpPr>
        <p:spPr>
          <a:xfrm>
            <a:off x="895475" y="1841400"/>
            <a:ext cx="15012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3	0.48</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0	0.39</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1	0.39</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5	0.35</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6	0.35</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2	0.28</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4	0.28</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9	0.19</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8	0.04</a:t>
            </a:r>
            <a:endParaRPr b="0" i="0" sz="1350" u="none" cap="none" strike="noStrike">
              <a:solidFill>
                <a:srgbClr val="FFFFFF"/>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rgbClr val="FFFFFF"/>
                </a:solidFill>
                <a:latin typeface="Arial"/>
                <a:ea typeface="Arial"/>
                <a:cs typeface="Arial"/>
                <a:sym typeface="Arial"/>
              </a:rPr>
              <a:t>7	0.01</a:t>
            </a:r>
            <a:endParaRPr b="0" i="0" sz="1350" u="none" cap="none" strike="noStrike">
              <a:solidFill>
                <a:srgbClr val="FFFFFF"/>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8"/>
          <p:cNvSpPr txBox="1"/>
          <p:nvPr>
            <p:ph type="title"/>
          </p:nvPr>
        </p:nvSpPr>
        <p:spPr>
          <a:xfrm>
            <a:off x="387900" y="21840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Communities</a:t>
            </a:r>
            <a:endParaRPr/>
          </a:p>
        </p:txBody>
      </p:sp>
      <p:sp>
        <p:nvSpPr>
          <p:cNvPr id="283" name="Google Shape;283;p48"/>
          <p:cNvSpPr txBox="1"/>
          <p:nvPr>
            <p:ph idx="1" type="body"/>
          </p:nvPr>
        </p:nvSpPr>
        <p:spPr>
          <a:xfrm>
            <a:off x="387900" y="1208875"/>
            <a:ext cx="8368200" cy="357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Communities = groupings within your network. </a:t>
            </a:r>
            <a:endParaRPr/>
          </a:p>
          <a:p>
            <a:pPr indent="0" lvl="0" marL="0" rtl="0" algn="l">
              <a:lnSpc>
                <a:spcPct val="115000"/>
              </a:lnSpc>
              <a:spcBef>
                <a:spcPts val="1600"/>
              </a:spcBef>
              <a:spcAft>
                <a:spcPts val="0"/>
              </a:spcAft>
              <a:buSzPts val="1800"/>
              <a:buNone/>
            </a:pPr>
            <a:r>
              <a:rPr lang="en"/>
              <a:t>Useful for questions like </a:t>
            </a:r>
            <a:endParaRPr/>
          </a:p>
          <a:p>
            <a:pPr indent="-342900" lvl="0" marL="457200" rtl="0" algn="l">
              <a:lnSpc>
                <a:spcPct val="115000"/>
              </a:lnSpc>
              <a:spcBef>
                <a:spcPts val="1600"/>
              </a:spcBef>
              <a:spcAft>
                <a:spcPts val="0"/>
              </a:spcAft>
              <a:buSzPts val="1800"/>
              <a:buChar char="●"/>
            </a:pPr>
            <a:r>
              <a:rPr lang="en"/>
              <a:t>“how is a network likely to split into groups” and </a:t>
            </a:r>
            <a:endParaRPr/>
          </a:p>
          <a:p>
            <a:pPr indent="-342900" lvl="0" marL="457200" rtl="0" algn="l">
              <a:lnSpc>
                <a:spcPct val="115000"/>
              </a:lnSpc>
              <a:spcBef>
                <a:spcPts val="0"/>
              </a:spcBef>
              <a:spcAft>
                <a:spcPts val="0"/>
              </a:spcAft>
              <a:buSzPts val="1800"/>
              <a:buChar char="●"/>
            </a:pPr>
            <a:r>
              <a:rPr lang="en"/>
              <a:t>“how do I efficiently influence this network”.  </a:t>
            </a:r>
            <a:endParaRPr/>
          </a:p>
          <a:p>
            <a:pPr indent="0" lvl="0" marL="0" rtl="0" algn="l">
              <a:lnSpc>
                <a:spcPct val="115000"/>
              </a:lnSpc>
              <a:spcBef>
                <a:spcPts val="1600"/>
              </a:spcBef>
              <a:spcAft>
                <a:spcPts val="1600"/>
              </a:spcAft>
              <a:buSzPts val="1800"/>
              <a:buNone/>
            </a:pPr>
            <a:r>
              <a:rPr lang="en"/>
              <a:t>Note that when we have a community, we can study it as a network in its own right, including finding the most important nodes in it.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Communities: Cliques and Cores</a:t>
            </a:r>
            <a:endParaRPr/>
          </a:p>
        </p:txBody>
      </p:sp>
      <p:sp>
        <p:nvSpPr>
          <p:cNvPr id="289" name="Google Shape;289;p49"/>
          <p:cNvSpPr txBox="1"/>
          <p:nvPr/>
        </p:nvSpPr>
        <p:spPr>
          <a:xfrm>
            <a:off x="163975" y="1664825"/>
            <a:ext cx="3531600" cy="83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nx.find_cliques(G)</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nx.k_clique_communities(G, 2)</a:t>
            </a:r>
            <a:endParaRPr b="0" i="0" sz="1800" u="none" cap="none" strike="noStrike">
              <a:solidFill>
                <a:srgbClr val="FFFFFF"/>
              </a:solidFill>
              <a:latin typeface="Arial"/>
              <a:ea typeface="Arial"/>
              <a:cs typeface="Arial"/>
              <a:sym typeface="Arial"/>
            </a:endParaRPr>
          </a:p>
        </p:txBody>
      </p:sp>
      <p:pic>
        <p:nvPicPr>
          <p:cNvPr id="290" name="Google Shape;290;p49"/>
          <p:cNvPicPr preferRelativeResize="0"/>
          <p:nvPr/>
        </p:nvPicPr>
        <p:blipFill rotWithShape="1">
          <a:blip r:embed="rId3">
            <a:alphaModFix/>
          </a:blip>
          <a:srcRect b="0" l="0" r="0" t="0"/>
          <a:stretch/>
        </p:blipFill>
        <p:spPr>
          <a:xfrm>
            <a:off x="3796525" y="1325900"/>
            <a:ext cx="5138174" cy="3438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Simple contagion: always transmit</a:t>
            </a:r>
            <a:endParaRPr/>
          </a:p>
        </p:txBody>
      </p:sp>
      <p:pic>
        <p:nvPicPr>
          <p:cNvPr id="296" name="Google Shape;296;p50"/>
          <p:cNvPicPr preferRelativeResize="0"/>
          <p:nvPr/>
        </p:nvPicPr>
        <p:blipFill rotWithShape="1">
          <a:blip r:embed="rId3">
            <a:alphaModFix/>
          </a:blip>
          <a:srcRect b="0" l="0" r="0" t="0"/>
          <a:stretch/>
        </p:blipFill>
        <p:spPr>
          <a:xfrm>
            <a:off x="1817225" y="1372200"/>
            <a:ext cx="4678350" cy="3017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Complex contagion: only transmit sometimes</a:t>
            </a:r>
            <a:endParaRPr/>
          </a:p>
        </p:txBody>
      </p:sp>
      <p:pic>
        <p:nvPicPr>
          <p:cNvPr id="302" name="Google Shape;302;p51"/>
          <p:cNvPicPr preferRelativeResize="0"/>
          <p:nvPr/>
        </p:nvPicPr>
        <p:blipFill rotWithShape="1">
          <a:blip r:embed="rId3">
            <a:alphaModFix/>
          </a:blip>
          <a:srcRect b="0" l="0" r="0" t="0"/>
          <a:stretch/>
        </p:blipFill>
        <p:spPr>
          <a:xfrm>
            <a:off x="2082100" y="1384800"/>
            <a:ext cx="4754000" cy="3059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2"/>
          <p:cNvSpPr txBox="1"/>
          <p:nvPr>
            <p:ph type="title"/>
          </p:nvPr>
        </p:nvSpPr>
        <p:spPr>
          <a:xfrm>
            <a:off x="387900" y="2562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Network-level Properties</a:t>
            </a:r>
            <a:endParaRPr/>
          </a:p>
        </p:txBody>
      </p:sp>
      <p:sp>
        <p:nvSpPr>
          <p:cNvPr id="308" name="Google Shape;308;p52"/>
          <p:cNvSpPr txBox="1"/>
          <p:nvPr>
            <p:ph idx="1" type="body"/>
          </p:nvPr>
        </p:nvSpPr>
        <p:spPr>
          <a:xfrm>
            <a:off x="387900" y="1312550"/>
            <a:ext cx="8368200" cy="3256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Characteristic path length: average shortest distance between all pairs of nodes</a:t>
            </a:r>
            <a:endParaRPr/>
          </a:p>
          <a:p>
            <a:pPr indent="-342900" lvl="0" marL="457200" rtl="0" algn="l">
              <a:lnSpc>
                <a:spcPct val="115000"/>
              </a:lnSpc>
              <a:spcBef>
                <a:spcPts val="0"/>
              </a:spcBef>
              <a:spcAft>
                <a:spcPts val="0"/>
              </a:spcAft>
              <a:buSzPts val="1800"/>
              <a:buChar char="●"/>
            </a:pPr>
            <a:r>
              <a:rPr lang="en"/>
              <a:t>Clustering coefficient: how likely a network is to contain highly-connected groups</a:t>
            </a:r>
            <a:endParaRPr/>
          </a:p>
          <a:p>
            <a:pPr indent="-342900" lvl="0" marL="457200" rtl="0" algn="l">
              <a:lnSpc>
                <a:spcPct val="115000"/>
              </a:lnSpc>
              <a:spcBef>
                <a:spcPts val="0"/>
              </a:spcBef>
              <a:spcAft>
                <a:spcPts val="0"/>
              </a:spcAft>
              <a:buSzPts val="1800"/>
              <a:buChar char="●"/>
            </a:pPr>
            <a:r>
              <a:rPr lang="en"/>
              <a:t>Degree distribution: histogram of node degrees </a:t>
            </a:r>
            <a:endParaRPr/>
          </a:p>
          <a:p>
            <a:pPr indent="-342900" lvl="0" marL="457200" rtl="0" algn="l">
              <a:lnSpc>
                <a:spcPct val="115000"/>
              </a:lnSpc>
              <a:spcBef>
                <a:spcPts val="0"/>
              </a:spcBef>
              <a:spcAft>
                <a:spcPts val="0"/>
              </a:spcAft>
              <a:buSzPts val="1800"/>
              <a:buChar char="●"/>
            </a:pPr>
            <a:r>
              <a:rPr lang="en"/>
              <a:t>Disconnection</a:t>
            </a:r>
            <a:endParaRPr/>
          </a:p>
          <a:p>
            <a:pPr indent="-342900" lvl="0" marL="457200" rtl="0" algn="l">
              <a:lnSpc>
                <a:spcPct val="115000"/>
              </a:lnSpc>
              <a:spcBef>
                <a:spcPts val="0"/>
              </a:spcBef>
              <a:spcAft>
                <a:spcPts val="0"/>
              </a:spcAft>
              <a:buSzPts val="1800"/>
              <a:buChar char="●"/>
            </a:pPr>
            <a:r>
              <a:rPr lang="en"/>
              <a:t>(Ask Pablo about scale-free networks)</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3"/>
          <p:cNvSpPr txBox="1"/>
          <p:nvPr>
            <p:ph type="title"/>
          </p:nvPr>
        </p:nvSpPr>
        <p:spPr>
          <a:xfrm>
            <a:off x="460950" y="2396217"/>
            <a:ext cx="8222100" cy="907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D3.js</a:t>
            </a:r>
            <a:endParaRPr/>
          </a:p>
          <a:p>
            <a:pPr indent="0" lvl="0" marL="0" rtl="0" algn="ctr">
              <a:lnSpc>
                <a:spcPct val="100000"/>
              </a:lnSpc>
              <a:spcBef>
                <a:spcPts val="0"/>
              </a:spcBef>
              <a:spcAft>
                <a:spcPts val="0"/>
              </a:spcAft>
              <a:buSzPts val="4800"/>
              <a:buNone/>
            </a:pPr>
            <a:r>
              <a:rPr lang="en" sz="3000"/>
              <a:t>Visualising networks</a:t>
            </a:r>
            <a:endParaRPr sz="3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4"/>
          <p:cNvSpPr txBox="1"/>
          <p:nvPr>
            <p:ph type="title"/>
          </p:nvPr>
        </p:nvSpPr>
        <p:spPr>
          <a:xfrm>
            <a:off x="387900" y="20577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Force-directed visualisation</a:t>
            </a:r>
            <a:endParaRPr/>
          </a:p>
        </p:txBody>
      </p:sp>
      <p:pic>
        <p:nvPicPr>
          <p:cNvPr id="319" name="Google Shape;319;p54"/>
          <p:cNvPicPr preferRelativeResize="0"/>
          <p:nvPr/>
        </p:nvPicPr>
        <p:blipFill rotWithShape="1">
          <a:blip r:embed="rId3">
            <a:alphaModFix/>
          </a:blip>
          <a:srcRect b="0" l="0" r="0" t="0"/>
          <a:stretch/>
        </p:blipFill>
        <p:spPr>
          <a:xfrm>
            <a:off x="2267501" y="891875"/>
            <a:ext cx="4051500" cy="4027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5"/>
          <p:cNvSpPr txBox="1"/>
          <p:nvPr>
            <p:ph type="title"/>
          </p:nvPr>
        </p:nvSpPr>
        <p:spPr>
          <a:xfrm>
            <a:off x="387900" y="16795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Edge Bundling (“Chord Diagrams”)</a:t>
            </a:r>
            <a:endParaRPr/>
          </a:p>
        </p:txBody>
      </p:sp>
      <p:pic>
        <p:nvPicPr>
          <p:cNvPr id="325" name="Google Shape;325;p55"/>
          <p:cNvPicPr preferRelativeResize="0"/>
          <p:nvPr/>
        </p:nvPicPr>
        <p:blipFill rotWithShape="1">
          <a:blip r:embed="rId3">
            <a:alphaModFix/>
          </a:blip>
          <a:srcRect b="0" l="0" r="0" t="0"/>
          <a:stretch/>
        </p:blipFill>
        <p:spPr>
          <a:xfrm>
            <a:off x="2476125" y="946800"/>
            <a:ext cx="4021025" cy="3960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87900" y="1764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Recap: (Some) Tactical Tasks</a:t>
            </a:r>
            <a:endParaRPr/>
          </a:p>
        </p:txBody>
      </p:sp>
      <p:sp>
        <p:nvSpPr>
          <p:cNvPr id="103" name="Google Shape;103;p20"/>
          <p:cNvSpPr txBox="1"/>
          <p:nvPr>
            <p:ph idx="1" type="body"/>
          </p:nvPr>
        </p:nvSpPr>
        <p:spPr>
          <a:xfrm>
            <a:off x="387900" y="978525"/>
            <a:ext cx="8368200" cy="3590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Credibility/ Verification</a:t>
            </a:r>
            <a:endParaRPr/>
          </a:p>
          <a:p>
            <a:pPr indent="-317500" lvl="1" marL="914400" rtl="0" algn="l">
              <a:lnSpc>
                <a:spcPct val="115000"/>
              </a:lnSpc>
              <a:spcBef>
                <a:spcPts val="0"/>
              </a:spcBef>
              <a:spcAft>
                <a:spcPts val="0"/>
              </a:spcAft>
              <a:buSzPts val="1400"/>
              <a:buChar char="○"/>
            </a:pPr>
            <a:r>
              <a:rPr lang="en"/>
              <a:t>Fact-checking: verify article, image, video etc doesn’t contain disinformation. </a:t>
            </a:r>
            <a:endParaRPr/>
          </a:p>
          <a:p>
            <a:pPr indent="-317500" lvl="1" marL="914400" rtl="0" algn="l">
              <a:lnSpc>
                <a:spcPct val="115000"/>
              </a:lnSpc>
              <a:spcBef>
                <a:spcPts val="0"/>
              </a:spcBef>
              <a:spcAft>
                <a:spcPts val="0"/>
              </a:spcAft>
              <a:buSzPts val="1400"/>
              <a:buChar char="○"/>
            </a:pPr>
            <a:r>
              <a:rPr lang="en"/>
              <a:t>Source-checking: verify source (publisher, domain etc) doesn’t distribute disinformation.  </a:t>
            </a:r>
            <a:endParaRPr/>
          </a:p>
          <a:p>
            <a:pPr indent="-342900" lvl="0" marL="457200" rtl="0" algn="l">
              <a:lnSpc>
                <a:spcPct val="115000"/>
              </a:lnSpc>
              <a:spcBef>
                <a:spcPts val="0"/>
              </a:spcBef>
              <a:spcAft>
                <a:spcPts val="0"/>
              </a:spcAft>
              <a:buSzPts val="1800"/>
              <a:buChar char="●"/>
            </a:pPr>
            <a:r>
              <a:rPr lang="en"/>
              <a:t>Network detection</a:t>
            </a:r>
            <a:endParaRPr/>
          </a:p>
          <a:p>
            <a:pPr indent="-317500" lvl="1" marL="914400" rtl="0" algn="l">
              <a:lnSpc>
                <a:spcPct val="115000"/>
              </a:lnSpc>
              <a:spcBef>
                <a:spcPts val="0"/>
              </a:spcBef>
              <a:spcAft>
                <a:spcPts val="0"/>
              </a:spcAft>
              <a:buSzPts val="1400"/>
              <a:buChar char="○"/>
            </a:pPr>
            <a:r>
              <a:rPr lang="en"/>
              <a:t>Pinkslime  finding: find inauthentic website networks </a:t>
            </a:r>
            <a:endParaRPr/>
          </a:p>
          <a:p>
            <a:pPr indent="-317500" lvl="1" marL="914400" rtl="0" algn="l">
              <a:lnSpc>
                <a:spcPct val="115000"/>
              </a:lnSpc>
              <a:spcBef>
                <a:spcPts val="0"/>
              </a:spcBef>
              <a:spcAft>
                <a:spcPts val="0"/>
              </a:spcAft>
              <a:buSzPts val="1400"/>
              <a:buChar char="○"/>
            </a:pPr>
            <a:r>
              <a:rPr lang="en"/>
              <a:t>Network finding: find inauthentic account networks (including botnets)</a:t>
            </a:r>
            <a:endParaRPr/>
          </a:p>
          <a:p>
            <a:pPr indent="-342900" lvl="0" marL="457200" rtl="0" algn="l">
              <a:lnSpc>
                <a:spcPct val="115000"/>
              </a:lnSpc>
              <a:spcBef>
                <a:spcPts val="0"/>
              </a:spcBef>
              <a:spcAft>
                <a:spcPts val="0"/>
              </a:spcAft>
              <a:buSzPts val="1800"/>
              <a:buChar char="●"/>
            </a:pPr>
            <a:r>
              <a:rPr lang="en"/>
              <a:t>Activity analysis</a:t>
            </a:r>
            <a:endParaRPr/>
          </a:p>
          <a:p>
            <a:pPr indent="-317500" lvl="1" marL="914400" rtl="0" algn="l">
              <a:lnSpc>
                <a:spcPct val="115000"/>
              </a:lnSpc>
              <a:spcBef>
                <a:spcPts val="0"/>
              </a:spcBef>
              <a:spcAft>
                <a:spcPts val="0"/>
              </a:spcAft>
              <a:buSzPts val="1400"/>
              <a:buChar char="○"/>
            </a:pPr>
            <a:r>
              <a:rPr lang="en"/>
              <a:t>Detect computational amplification</a:t>
            </a:r>
            <a:endParaRPr/>
          </a:p>
          <a:p>
            <a:pPr indent="-317500" lvl="1" marL="914400" rtl="0" algn="l">
              <a:lnSpc>
                <a:spcPct val="115000"/>
              </a:lnSpc>
              <a:spcBef>
                <a:spcPts val="0"/>
              </a:spcBef>
              <a:spcAft>
                <a:spcPts val="0"/>
              </a:spcAft>
              <a:buSzPts val="1400"/>
              <a:buChar char="○"/>
            </a:pPr>
            <a:r>
              <a:rPr lang="en"/>
              <a:t>Detect fake accounts</a:t>
            </a:r>
            <a:endParaRPr/>
          </a:p>
          <a:p>
            <a:pPr indent="-317500" lvl="1" marL="914400" rtl="0" algn="l">
              <a:lnSpc>
                <a:spcPct val="115000"/>
              </a:lnSpc>
              <a:spcBef>
                <a:spcPts val="0"/>
              </a:spcBef>
              <a:spcAft>
                <a:spcPts val="0"/>
              </a:spcAft>
              <a:buSzPts val="1400"/>
              <a:buChar char="○"/>
            </a:pPr>
            <a:r>
              <a:rPr lang="en"/>
              <a:t>Look at patterns of account creation dates for popular messages</a:t>
            </a:r>
            <a:endParaRPr/>
          </a:p>
          <a:p>
            <a:pPr indent="-317500" lvl="1" marL="914400" rtl="0" algn="l">
              <a:lnSpc>
                <a:spcPct val="115000"/>
              </a:lnSpc>
              <a:spcBef>
                <a:spcPts val="0"/>
              </a:spcBef>
              <a:spcAft>
                <a:spcPts val="0"/>
              </a:spcAft>
              <a:buSzPts val="1400"/>
              <a:buChar char="○"/>
            </a:pPr>
            <a:r>
              <a:rPr lang="en"/>
              <a:t>Detect, track and analyse narratives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6"/>
          <p:cNvSpPr txBox="1"/>
          <p:nvPr>
            <p:ph type="title"/>
          </p:nvPr>
        </p:nvSpPr>
        <p:spPr>
          <a:xfrm>
            <a:off x="387900" y="23100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Adjacency Matrix</a:t>
            </a:r>
            <a:endParaRPr/>
          </a:p>
        </p:txBody>
      </p:sp>
      <p:pic>
        <p:nvPicPr>
          <p:cNvPr id="331" name="Google Shape;331;p56"/>
          <p:cNvPicPr preferRelativeResize="0"/>
          <p:nvPr/>
        </p:nvPicPr>
        <p:blipFill rotWithShape="1">
          <a:blip r:embed="rId3">
            <a:alphaModFix/>
          </a:blip>
          <a:srcRect b="0" l="0" r="0" t="0"/>
          <a:stretch/>
        </p:blipFill>
        <p:spPr>
          <a:xfrm>
            <a:off x="1375188" y="917102"/>
            <a:ext cx="6393625" cy="3847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7"/>
          <p:cNvSpPr txBox="1"/>
          <p:nvPr>
            <p:ph type="title"/>
          </p:nvPr>
        </p:nvSpPr>
        <p:spPr>
          <a:xfrm>
            <a:off x="387900" y="20297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Other things to look at…. </a:t>
            </a:r>
            <a:endParaRPr/>
          </a:p>
        </p:txBody>
      </p:sp>
      <p:sp>
        <p:nvSpPr>
          <p:cNvPr id="337" name="Google Shape;337;p57"/>
          <p:cNvSpPr txBox="1"/>
          <p:nvPr>
            <p:ph idx="1" type="body"/>
          </p:nvPr>
        </p:nvSpPr>
        <p:spPr>
          <a:xfrm>
            <a:off x="387900" y="1148425"/>
            <a:ext cx="8368200" cy="3420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Overlapping community detection (modularity etc)</a:t>
            </a:r>
            <a:endParaRPr/>
          </a:p>
          <a:p>
            <a:pPr indent="-342900" lvl="0" marL="457200" rtl="0" algn="l">
              <a:lnSpc>
                <a:spcPct val="115000"/>
              </a:lnSpc>
              <a:spcBef>
                <a:spcPts val="0"/>
              </a:spcBef>
              <a:spcAft>
                <a:spcPts val="0"/>
              </a:spcAft>
              <a:buSzPts val="1800"/>
              <a:buChar char="●"/>
            </a:pPr>
            <a:r>
              <a:rPr lang="en"/>
              <a:t>Homophily (how node dissimilarity affects networks)</a:t>
            </a:r>
            <a:endParaRPr/>
          </a:p>
          <a:p>
            <a:pPr indent="-342900" lvl="0" marL="457200" rtl="0" algn="l">
              <a:lnSpc>
                <a:spcPct val="115000"/>
              </a:lnSpc>
              <a:spcBef>
                <a:spcPts val="0"/>
              </a:spcBef>
              <a:spcAft>
                <a:spcPts val="0"/>
              </a:spcAft>
              <a:buSzPts val="1800"/>
              <a:buChar char="●"/>
            </a:pPr>
            <a:r>
              <a:rPr lang="en"/>
              <a:t>Graph cohesion (which nodes strengthen or weaken a network)</a:t>
            </a:r>
            <a:endParaRPr/>
          </a:p>
          <a:p>
            <a:pPr indent="-342900" lvl="0" marL="457200" rtl="0" algn="l">
              <a:lnSpc>
                <a:spcPct val="115000"/>
              </a:lnSpc>
              <a:spcBef>
                <a:spcPts val="0"/>
              </a:spcBef>
              <a:spcAft>
                <a:spcPts val="0"/>
              </a:spcAft>
              <a:buSzPts val="1800"/>
              <a:buChar char="●"/>
            </a:pPr>
            <a:r>
              <a:rPr lang="en"/>
              <a:t>Graph skeletons (e.g. minimum spanning trees)</a:t>
            </a:r>
            <a:endParaRPr/>
          </a:p>
          <a:p>
            <a:pPr indent="-342900" lvl="0" marL="457200" rtl="0" algn="l">
              <a:lnSpc>
                <a:spcPct val="115000"/>
              </a:lnSpc>
              <a:spcBef>
                <a:spcPts val="0"/>
              </a:spcBef>
              <a:spcAft>
                <a:spcPts val="0"/>
              </a:spcAft>
              <a:buSzPts val="1800"/>
              <a:buChar char="●"/>
            </a:pPr>
            <a:r>
              <a:rPr lang="en"/>
              <a:t>Marketing metrics (reach etc)</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8"/>
          <p:cNvSpPr txBox="1"/>
          <p:nvPr>
            <p:ph type="title"/>
          </p:nvPr>
        </p:nvSpPr>
        <p:spPr>
          <a:xfrm>
            <a:off x="480750" y="1764950"/>
            <a:ext cx="8222100" cy="907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Over to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460950" y="2153242"/>
            <a:ext cx="8222100" cy="1439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Relationships are everywhere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Infrastructure</a:t>
            </a:r>
            <a:endParaRPr/>
          </a:p>
        </p:txBody>
      </p:sp>
      <p:pic>
        <p:nvPicPr>
          <p:cNvPr id="114" name="Google Shape;114;p22"/>
          <p:cNvPicPr preferRelativeResize="0"/>
          <p:nvPr/>
        </p:nvPicPr>
        <p:blipFill rotWithShape="1">
          <a:blip r:embed="rId3">
            <a:alphaModFix/>
          </a:blip>
          <a:srcRect b="0" l="0" r="0" t="0"/>
          <a:stretch/>
        </p:blipFill>
        <p:spPr>
          <a:xfrm>
            <a:off x="152400" y="1296525"/>
            <a:ext cx="4616732" cy="2727700"/>
          </a:xfrm>
          <a:prstGeom prst="rect">
            <a:avLst/>
          </a:prstGeom>
          <a:noFill/>
          <a:ln>
            <a:noFill/>
          </a:ln>
        </p:spPr>
      </p:pic>
      <p:pic>
        <p:nvPicPr>
          <p:cNvPr id="115" name="Google Shape;115;p22"/>
          <p:cNvPicPr preferRelativeResize="0"/>
          <p:nvPr/>
        </p:nvPicPr>
        <p:blipFill rotWithShape="1">
          <a:blip r:embed="rId4">
            <a:alphaModFix/>
          </a:blip>
          <a:srcRect b="0" l="0" r="0" t="0"/>
          <a:stretch/>
        </p:blipFill>
        <p:spPr>
          <a:xfrm>
            <a:off x="4871550" y="1296525"/>
            <a:ext cx="4120051" cy="2727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87900" y="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Social Media accounts</a:t>
            </a:r>
            <a:endParaRPr/>
          </a:p>
        </p:txBody>
      </p:sp>
      <p:pic>
        <p:nvPicPr>
          <p:cNvPr id="121" name="Google Shape;121;p23"/>
          <p:cNvPicPr preferRelativeResize="0"/>
          <p:nvPr/>
        </p:nvPicPr>
        <p:blipFill rotWithShape="1">
          <a:blip r:embed="rId3">
            <a:alphaModFix/>
          </a:blip>
          <a:srcRect b="0" l="0" r="0" t="0"/>
          <a:stretch/>
        </p:blipFill>
        <p:spPr>
          <a:xfrm>
            <a:off x="1737488" y="607750"/>
            <a:ext cx="5669014" cy="43576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87900" y="19317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Word co-occurrence</a:t>
            </a:r>
            <a:endParaRPr/>
          </a:p>
        </p:txBody>
      </p:sp>
      <p:pic>
        <p:nvPicPr>
          <p:cNvPr id="127" name="Google Shape;127;p24"/>
          <p:cNvPicPr preferRelativeResize="0"/>
          <p:nvPr/>
        </p:nvPicPr>
        <p:blipFill rotWithShape="1">
          <a:blip r:embed="rId3">
            <a:alphaModFix/>
          </a:blip>
          <a:srcRect b="0" l="0" r="0" t="0"/>
          <a:stretch/>
        </p:blipFill>
        <p:spPr>
          <a:xfrm>
            <a:off x="2271300" y="879275"/>
            <a:ext cx="4716175" cy="3937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37450" y="1427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Document Similarity</a:t>
            </a:r>
            <a:endParaRPr/>
          </a:p>
        </p:txBody>
      </p:sp>
      <p:pic>
        <p:nvPicPr>
          <p:cNvPr id="133" name="Google Shape;133;p25"/>
          <p:cNvPicPr preferRelativeResize="0"/>
          <p:nvPr/>
        </p:nvPicPr>
        <p:blipFill rotWithShape="1">
          <a:blip r:embed="rId3">
            <a:alphaModFix/>
          </a:blip>
          <a:srcRect b="0" l="0" r="0" t="0"/>
          <a:stretch/>
        </p:blipFill>
        <p:spPr>
          <a:xfrm>
            <a:off x="2314825" y="754175"/>
            <a:ext cx="4514350" cy="4060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